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36"/>
  </p:notesMasterIdLst>
  <p:handoutMasterIdLst>
    <p:handoutMasterId r:id="rId37"/>
  </p:handoutMasterIdLst>
  <p:sldIdLst>
    <p:sldId id="256" r:id="rId5"/>
    <p:sldId id="259" r:id="rId6"/>
    <p:sldId id="287" r:id="rId7"/>
    <p:sldId id="257" r:id="rId8"/>
    <p:sldId id="305" r:id="rId9"/>
    <p:sldId id="267" r:id="rId10"/>
    <p:sldId id="301" r:id="rId11"/>
    <p:sldId id="315" r:id="rId12"/>
    <p:sldId id="270" r:id="rId13"/>
    <p:sldId id="271" r:id="rId14"/>
    <p:sldId id="272" r:id="rId15"/>
    <p:sldId id="286" r:id="rId16"/>
    <p:sldId id="290" r:id="rId17"/>
    <p:sldId id="304" r:id="rId18"/>
    <p:sldId id="273" r:id="rId19"/>
    <p:sldId id="278" r:id="rId20"/>
    <p:sldId id="294" r:id="rId21"/>
    <p:sldId id="297" r:id="rId22"/>
    <p:sldId id="275" r:id="rId23"/>
    <p:sldId id="276" r:id="rId24"/>
    <p:sldId id="277" r:id="rId25"/>
    <p:sldId id="281" r:id="rId26"/>
    <p:sldId id="282" r:id="rId27"/>
    <p:sldId id="283" r:id="rId28"/>
    <p:sldId id="284" r:id="rId29"/>
    <p:sldId id="313" r:id="rId30"/>
    <p:sldId id="311" r:id="rId31"/>
    <p:sldId id="309" r:id="rId32"/>
    <p:sldId id="310" r:id="rId33"/>
    <p:sldId id="314" r:id="rId34"/>
    <p:sldId id="312"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046" autoAdjust="0"/>
  </p:normalViewPr>
  <p:slideViewPr>
    <p:cSldViewPr snapToGrid="0">
      <p:cViewPr varScale="1">
        <p:scale>
          <a:sx n="57" d="100"/>
          <a:sy n="57" d="100"/>
        </p:scale>
        <p:origin x="78" y="816"/>
      </p:cViewPr>
      <p:guideLst/>
    </p:cSldViewPr>
  </p:slideViewPr>
  <p:notesTextViewPr>
    <p:cViewPr>
      <p:scale>
        <a:sx n="1" d="1"/>
        <a:sy n="1" d="1"/>
      </p:scale>
      <p:origin x="0" y="0"/>
    </p:cViewPr>
  </p:notesTextViewPr>
  <p:notesViewPr>
    <p:cSldViewPr snapToGrid="0">
      <p:cViewPr varScale="1">
        <p:scale>
          <a:sx n="60" d="100"/>
          <a:sy n="60" d="100"/>
        </p:scale>
        <p:origin x="242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8E836F02-AF67-416B-AB85-08CFF698F86D}" type="datetimeFigureOut">
              <a:rPr lang="en-US" smtClean="0"/>
              <a:t>5/27/2020</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45B7E8F0-931C-4E43-98D1-A3CD0E0034DC}" type="datetimeFigureOut">
              <a:rPr lang="en-US" smtClean="0"/>
              <a:t>5/26/2020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Be specific and direct in the title. Use the subtitle to give the specific context of the speech.</a:t>
            </a:r>
          </a:p>
          <a:p>
            <a:r>
              <a:rPr lang="en-US" dirty="0">
                <a:latin typeface="Tahoma" panose="020B0604030504040204" pitchFamily="34" charset="0"/>
                <a:ea typeface="Tahoma" panose="020B0604030504040204" pitchFamily="34" charset="0"/>
                <a:cs typeface="Tahoma" panose="020B0604030504040204" pitchFamily="34" charset="0"/>
              </a:rPr>
              <a:t>-The goal should be to capture the audience’s attention which can be done with a quote, a startling statistic, or fact.  It is not necessary to include this attention getter on the slide.</a:t>
            </a:r>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dirty="0"/>
          </a:p>
        </p:txBody>
      </p:sp>
    </p:spTree>
    <p:extLst>
      <p:ext uri="{BB962C8B-B14F-4D97-AF65-F5344CB8AC3E}">
        <p14:creationId xmlns:p14="http://schemas.microsoft.com/office/powerpoint/2010/main" val="320545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15</a:t>
            </a:fld>
            <a:endParaRPr lang="en-US" dirty="0"/>
          </a:p>
        </p:txBody>
      </p:sp>
    </p:spTree>
    <p:extLst>
      <p:ext uri="{BB962C8B-B14F-4D97-AF65-F5344CB8AC3E}">
        <p14:creationId xmlns:p14="http://schemas.microsoft.com/office/powerpoint/2010/main" val="368979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16</a:t>
            </a:fld>
            <a:endParaRPr lang="en-US" dirty="0"/>
          </a:p>
        </p:txBody>
      </p:sp>
    </p:spTree>
    <p:extLst>
      <p:ext uri="{BB962C8B-B14F-4D97-AF65-F5344CB8AC3E}">
        <p14:creationId xmlns:p14="http://schemas.microsoft.com/office/powerpoint/2010/main" val="406436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19</a:t>
            </a:fld>
            <a:endParaRPr lang="en-US" dirty="0"/>
          </a:p>
        </p:txBody>
      </p:sp>
    </p:spTree>
    <p:extLst>
      <p:ext uri="{BB962C8B-B14F-4D97-AF65-F5344CB8AC3E}">
        <p14:creationId xmlns:p14="http://schemas.microsoft.com/office/powerpoint/2010/main" val="1832069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20</a:t>
            </a:fld>
            <a:endParaRPr lang="en-US" dirty="0"/>
          </a:p>
        </p:txBody>
      </p:sp>
    </p:spTree>
    <p:extLst>
      <p:ext uri="{BB962C8B-B14F-4D97-AF65-F5344CB8AC3E}">
        <p14:creationId xmlns:p14="http://schemas.microsoft.com/office/powerpoint/2010/main" val="1797159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21</a:t>
            </a:fld>
            <a:endParaRPr lang="en-US" dirty="0"/>
          </a:p>
        </p:txBody>
      </p:sp>
    </p:spTree>
    <p:extLst>
      <p:ext uri="{BB962C8B-B14F-4D97-AF65-F5344CB8AC3E}">
        <p14:creationId xmlns:p14="http://schemas.microsoft.com/office/powerpoint/2010/main" val="4238210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22</a:t>
            </a:fld>
            <a:endParaRPr lang="en-US" dirty="0"/>
          </a:p>
        </p:txBody>
      </p:sp>
    </p:spTree>
    <p:extLst>
      <p:ext uri="{BB962C8B-B14F-4D97-AF65-F5344CB8AC3E}">
        <p14:creationId xmlns:p14="http://schemas.microsoft.com/office/powerpoint/2010/main" val="131345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23</a:t>
            </a:fld>
            <a:endParaRPr lang="en-US" dirty="0"/>
          </a:p>
        </p:txBody>
      </p:sp>
    </p:spTree>
    <p:extLst>
      <p:ext uri="{BB962C8B-B14F-4D97-AF65-F5344CB8AC3E}">
        <p14:creationId xmlns:p14="http://schemas.microsoft.com/office/powerpoint/2010/main" val="1867871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24</a:t>
            </a:fld>
            <a:endParaRPr lang="en-US" dirty="0"/>
          </a:p>
        </p:txBody>
      </p:sp>
    </p:spTree>
    <p:extLst>
      <p:ext uri="{BB962C8B-B14F-4D97-AF65-F5344CB8AC3E}">
        <p14:creationId xmlns:p14="http://schemas.microsoft.com/office/powerpoint/2010/main" val="1270585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25</a:t>
            </a:fld>
            <a:endParaRPr lang="en-US" dirty="0"/>
          </a:p>
        </p:txBody>
      </p:sp>
    </p:spTree>
    <p:extLst>
      <p:ext uri="{BB962C8B-B14F-4D97-AF65-F5344CB8AC3E}">
        <p14:creationId xmlns:p14="http://schemas.microsoft.com/office/powerpoint/2010/main" val="2436428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27</a:t>
            </a:fld>
            <a:endParaRPr lang="en-US" dirty="0"/>
          </a:p>
        </p:txBody>
      </p:sp>
    </p:spTree>
    <p:extLst>
      <p:ext uri="{BB962C8B-B14F-4D97-AF65-F5344CB8AC3E}">
        <p14:creationId xmlns:p14="http://schemas.microsoft.com/office/powerpoint/2010/main" val="335395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ea typeface="Tahoma" panose="020B0604030504040204" pitchFamily="34" charset="0"/>
                <a:cs typeface="Tahoma" panose="020B0604030504040204" pitchFamily="34" charset="0"/>
              </a:rPr>
              <a:t>Dedicate this entire slide to the thesis statement.  It is the reason the speech is being given.  Use this time to reveal the three main points of the speech (slides 4,5,6) as an overview for the direction of the speech:</a:t>
            </a:r>
          </a:p>
          <a:p>
            <a:r>
              <a:rPr lang="en-US" dirty="0">
                <a:latin typeface="Century Gothic" panose="020B0502020202020204" pitchFamily="34" charset="0"/>
                <a:ea typeface="Tahoma" panose="020B0604030504040204" pitchFamily="34" charset="0"/>
                <a:cs typeface="Tahoma" panose="020B0604030504040204" pitchFamily="34" charset="0"/>
              </a:rPr>
              <a:t>-[type main point #1 here]</a:t>
            </a:r>
          </a:p>
          <a:p>
            <a:pPr defTabSz="931723">
              <a:defRPr/>
            </a:pPr>
            <a:r>
              <a:rPr lang="en-US" dirty="0">
                <a:latin typeface="Century Gothic" panose="020B0502020202020204" pitchFamily="34" charset="0"/>
                <a:ea typeface="Tahoma" panose="020B0604030504040204" pitchFamily="34" charset="0"/>
                <a:cs typeface="Tahoma" panose="020B0604030504040204" pitchFamily="34" charset="0"/>
              </a:rPr>
              <a:t>-[type main point #2 here]</a:t>
            </a:r>
          </a:p>
          <a:p>
            <a:pPr defTabSz="931723">
              <a:defRPr/>
            </a:pPr>
            <a:r>
              <a:rPr lang="en-US" dirty="0">
                <a:latin typeface="Century Gothic" panose="020B0502020202020204" pitchFamily="34" charset="0"/>
                <a:ea typeface="Tahoma" panose="020B0604030504040204" pitchFamily="34" charset="0"/>
                <a:cs typeface="Tahoma" panose="020B0604030504040204" pitchFamily="34" charset="0"/>
              </a:rPr>
              <a:t>-[type main point #3 here]</a:t>
            </a:r>
          </a:p>
          <a:p>
            <a:r>
              <a:rPr lang="en-US" dirty="0">
                <a:latin typeface="Century Gothic" panose="020B0502020202020204" pitchFamily="34" charset="0"/>
                <a:ea typeface="Tahoma" panose="020B0604030504040204" pitchFamily="34" charset="0"/>
                <a:cs typeface="Tahoma" panose="020B0604030504040204" pitchFamily="34" charset="0"/>
              </a:rPr>
              <a:t>Be sure to transition to the first main point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dirty="0"/>
          </a:p>
        </p:txBody>
      </p:sp>
    </p:spTree>
    <p:extLst>
      <p:ext uri="{BB962C8B-B14F-4D97-AF65-F5344CB8AC3E}">
        <p14:creationId xmlns:p14="http://schemas.microsoft.com/office/powerpoint/2010/main" val="3338027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28</a:t>
            </a:fld>
            <a:endParaRPr lang="en-US" dirty="0"/>
          </a:p>
        </p:txBody>
      </p:sp>
    </p:spTree>
    <p:extLst>
      <p:ext uri="{BB962C8B-B14F-4D97-AF65-F5344CB8AC3E}">
        <p14:creationId xmlns:p14="http://schemas.microsoft.com/office/powerpoint/2010/main" val="2851911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29</a:t>
            </a:fld>
            <a:endParaRPr lang="en-US" dirty="0"/>
          </a:p>
        </p:txBody>
      </p:sp>
    </p:spTree>
    <p:extLst>
      <p:ext uri="{BB962C8B-B14F-4D97-AF65-F5344CB8AC3E}">
        <p14:creationId xmlns:p14="http://schemas.microsoft.com/office/powerpoint/2010/main" val="1523452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31</a:t>
            </a:fld>
            <a:endParaRPr lang="en-US" dirty="0"/>
          </a:p>
        </p:txBody>
      </p:sp>
    </p:spTree>
    <p:extLst>
      <p:ext uri="{BB962C8B-B14F-4D97-AF65-F5344CB8AC3E}">
        <p14:creationId xmlns:p14="http://schemas.microsoft.com/office/powerpoint/2010/main" val="216598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4</a:t>
            </a:fld>
            <a:endParaRPr lang="en-US" dirty="0"/>
          </a:p>
        </p:txBody>
      </p:sp>
    </p:spTree>
    <p:extLst>
      <p:ext uri="{BB962C8B-B14F-4D97-AF65-F5344CB8AC3E}">
        <p14:creationId xmlns:p14="http://schemas.microsoft.com/office/powerpoint/2010/main" val="275240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5</a:t>
            </a:fld>
            <a:endParaRPr lang="en-US" dirty="0"/>
          </a:p>
        </p:txBody>
      </p:sp>
    </p:spTree>
    <p:extLst>
      <p:ext uri="{BB962C8B-B14F-4D97-AF65-F5344CB8AC3E}">
        <p14:creationId xmlns:p14="http://schemas.microsoft.com/office/powerpoint/2010/main" val="329275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6</a:t>
            </a:fld>
            <a:endParaRPr lang="en-US" dirty="0"/>
          </a:p>
        </p:txBody>
      </p:sp>
    </p:spTree>
    <p:extLst>
      <p:ext uri="{BB962C8B-B14F-4D97-AF65-F5344CB8AC3E}">
        <p14:creationId xmlns:p14="http://schemas.microsoft.com/office/powerpoint/2010/main" val="373054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9</a:t>
            </a:fld>
            <a:endParaRPr lang="en-US" dirty="0"/>
          </a:p>
        </p:txBody>
      </p:sp>
    </p:spTree>
    <p:extLst>
      <p:ext uri="{BB962C8B-B14F-4D97-AF65-F5344CB8AC3E}">
        <p14:creationId xmlns:p14="http://schemas.microsoft.com/office/powerpoint/2010/main" val="418921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10</a:t>
            </a:fld>
            <a:endParaRPr lang="en-US" dirty="0"/>
          </a:p>
        </p:txBody>
      </p:sp>
    </p:spTree>
    <p:extLst>
      <p:ext uri="{BB962C8B-B14F-4D97-AF65-F5344CB8AC3E}">
        <p14:creationId xmlns:p14="http://schemas.microsoft.com/office/powerpoint/2010/main" val="313689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11</a:t>
            </a:fld>
            <a:endParaRPr lang="en-US" dirty="0"/>
          </a:p>
        </p:txBody>
      </p:sp>
    </p:spTree>
    <p:extLst>
      <p:ext uri="{BB962C8B-B14F-4D97-AF65-F5344CB8AC3E}">
        <p14:creationId xmlns:p14="http://schemas.microsoft.com/office/powerpoint/2010/main" val="131959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14</a:t>
            </a:fld>
            <a:endParaRPr lang="en-US" dirty="0"/>
          </a:p>
        </p:txBody>
      </p:sp>
    </p:spTree>
    <p:extLst>
      <p:ext uri="{BB962C8B-B14F-4D97-AF65-F5344CB8AC3E}">
        <p14:creationId xmlns:p14="http://schemas.microsoft.com/office/powerpoint/2010/main" val="406147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6"/>
          <p:cNvSpPr/>
          <p:nvPr/>
        </p:nvSpPr>
        <p:spPr bwMode="ltGray">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lgn="ctr">
              <a:defRPr sz="5400" b="0"/>
            </a:lvl1pPr>
          </a:lstStyle>
          <a:p>
            <a:r>
              <a:rPr lang="en-US" noProof="0"/>
              <a:t>Click to edit Master title style</a:t>
            </a:r>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5" name="Footer Placeholder 4"/>
          <p:cNvSpPr>
            <a:spLocks noGrp="1"/>
          </p:cNvSpPr>
          <p:nvPr>
            <p:ph type="ftr" sz="quarter" idx="11"/>
          </p:nvPr>
        </p:nvSpPr>
        <p:spPr/>
        <p:txBody>
          <a:bodyPr/>
          <a:lstStyle/>
          <a:p>
            <a:r>
              <a:rPr lang="en-US" noProof="0" dirty="0"/>
              <a:t>Add a footer </a:t>
            </a:r>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7743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ltGray">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606669"/>
            <a:ext cx="10561418" cy="3813527"/>
          </a:xfrm>
        </p:spPr>
        <p:txBody>
          <a:bodyPr anchor="ctr" anchorCtr="0"/>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ctr" anchorCtr="0">
            <a:no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4F5D18E-4241-429D-BEDB-6A7415C52F3D}"/>
              </a:ext>
            </a:extLst>
          </p:cNvPr>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8" name="Footer Placeholder 7">
            <a:extLst>
              <a:ext uri="{FF2B5EF4-FFF2-40B4-BE49-F238E27FC236}">
                <a16:creationId xmlns:a16="http://schemas.microsoft.com/office/drawing/2014/main" id="{7F5CFD55-6AD5-4B7E-AC33-483174EF1EBD}"/>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14D43F5-DCFF-4B29-AC19-0BF28605BA8B}"/>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57640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B3473E37-6504-470F-92FA-792C3ACA4FEC}"/>
              </a:ext>
            </a:extLst>
          </p:cNvPr>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12" name="Footer Placeholder 11">
            <a:extLst>
              <a:ext uri="{FF2B5EF4-FFF2-40B4-BE49-F238E27FC236}">
                <a16:creationId xmlns:a16="http://schemas.microsoft.com/office/drawing/2014/main" id="{7523DE74-18E2-4EF3-A1FC-8A32CCFE2666}"/>
              </a:ext>
            </a:extLst>
          </p:cNvPr>
          <p:cNvSpPr>
            <a:spLocks noGrp="1"/>
          </p:cNvSpPr>
          <p:nvPr>
            <p:ph type="ftr" sz="quarter" idx="11"/>
          </p:nvPr>
        </p:nvSpPr>
        <p:spPr/>
        <p:txBody>
          <a:bodyPr/>
          <a:lstStyle/>
          <a:p>
            <a:r>
              <a:rPr lang="en-US" noProof="0" dirty="0"/>
              <a:t>Add a footer</a:t>
            </a:r>
          </a:p>
        </p:txBody>
      </p:sp>
      <p:sp>
        <p:nvSpPr>
          <p:cNvPr id="13" name="Slide Number Placeholder 12">
            <a:extLst>
              <a:ext uri="{FF2B5EF4-FFF2-40B4-BE49-F238E27FC236}">
                <a16:creationId xmlns:a16="http://schemas.microsoft.com/office/drawing/2014/main" id="{51B4AF82-5505-4A7E-AA81-139F21451D9A}"/>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5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noProof="0"/>
              <a:t>Click to edit Master title style</a:t>
            </a:r>
          </a:p>
        </p:txBody>
      </p:sp>
      <p:sp>
        <p:nvSpPr>
          <p:cNvPr id="7" name="Date Placeholder 6">
            <a:extLst>
              <a:ext uri="{FF2B5EF4-FFF2-40B4-BE49-F238E27FC236}">
                <a16:creationId xmlns:a16="http://schemas.microsoft.com/office/drawing/2014/main" id="{93AF03C3-E3F3-4845-8D9E-9BD2A676707E}"/>
              </a:ext>
            </a:extLst>
          </p:cNvPr>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8" name="Footer Placeholder 7">
            <a:extLst>
              <a:ext uri="{FF2B5EF4-FFF2-40B4-BE49-F238E27FC236}">
                <a16:creationId xmlns:a16="http://schemas.microsoft.com/office/drawing/2014/main" id="{DB9C7230-29FF-42F2-A662-1BC1D19C5003}"/>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99EBD02D-5A68-4A14-892F-DE4953F2E3DD}"/>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8981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76D14D8-4D13-4DFE-938B-B710F891BBA2}"/>
              </a:ext>
            </a:extLst>
          </p:cNvPr>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6" name="Footer Placeholder 5">
            <a:extLst>
              <a:ext uri="{FF2B5EF4-FFF2-40B4-BE49-F238E27FC236}">
                <a16:creationId xmlns:a16="http://schemas.microsoft.com/office/drawing/2014/main" id="{6864B8A5-6021-4208-A587-B45576E66D48}"/>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3C96ABC-E632-4853-B7CC-A2FB4B7CF144}"/>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4036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ltGray">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ffectLst>
            <a:innerShdw blurRad="114300">
              <a:prstClr val="black"/>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2576512"/>
          </a:xfrm>
        </p:spPr>
        <p:txBody>
          <a:bodyPr anchor="ctr" anchorCtr="0"/>
          <a:lstStyle>
            <a:lvl1pPr algn="l">
              <a:defRPr sz="4000" b="0"/>
            </a:lvl1pPr>
          </a:lstStyle>
          <a:p>
            <a:r>
              <a:rPr lang="en-US" noProof="0"/>
              <a:t>Click to edit Master title style</a:t>
            </a:r>
          </a:p>
        </p:txBody>
      </p:sp>
      <p:sp>
        <p:nvSpPr>
          <p:cNvPr id="3" name="Content Placeholder 2"/>
          <p:cNvSpPr>
            <a:spLocks noGrp="1"/>
          </p:cNvSpPr>
          <p:nvPr>
            <p:ph idx="1" hasCustomPrompt="1"/>
          </p:nvPr>
        </p:nvSpPr>
        <p:spPr>
          <a:xfrm>
            <a:off x="4855633" y="446088"/>
            <a:ext cx="6252633" cy="5414963"/>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1073151" y="3022600"/>
            <a:ext cx="3547533" cy="283844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8" name="Date Placeholder 7">
            <a:extLst>
              <a:ext uri="{FF2B5EF4-FFF2-40B4-BE49-F238E27FC236}">
                <a16:creationId xmlns:a16="http://schemas.microsoft.com/office/drawing/2014/main" id="{CBF97433-9C09-4B71-A1E0-24F75011D99C}"/>
              </a:ext>
            </a:extLst>
          </p:cNvPr>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9" name="Footer Placeholder 8">
            <a:extLst>
              <a:ext uri="{FF2B5EF4-FFF2-40B4-BE49-F238E27FC236}">
                <a16:creationId xmlns:a16="http://schemas.microsoft.com/office/drawing/2014/main" id="{46EDA271-FE91-46E6-ABB5-0A3AD2448B21}"/>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C44DCFF3-B944-4C24-A12C-689D1FF794E8}"/>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0561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ltGray">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ctr" anchorCtr="0"/>
          <a:lstStyle>
            <a:lvl1pPr algn="l">
              <a:defRPr sz="4000" b="0" cap="none"/>
            </a:lvl1pPr>
          </a:lstStyle>
          <a:p>
            <a:r>
              <a:rPr lang="en-US" noProof="0"/>
              <a:t>Click to edit Master title style</a:t>
            </a:r>
          </a:p>
        </p:txBody>
      </p:sp>
      <p:sp>
        <p:nvSpPr>
          <p:cNvPr id="3" name="Text Placeholder 2"/>
          <p:cNvSpPr>
            <a:spLocks noGrp="1"/>
          </p:cNvSpPr>
          <p:nvPr>
            <p:ph type="body" idx="1" hasCustomPrompt="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9" name="Text Placeholder 5"/>
          <p:cNvSpPr>
            <a:spLocks noGrp="1"/>
          </p:cNvSpPr>
          <p:nvPr>
            <p:ph type="body" sz="quarter" idx="16" hasCustomPrompt="1"/>
          </p:nvPr>
        </p:nvSpPr>
        <p:spPr>
          <a:xfrm>
            <a:off x="7574642" y="1081456"/>
            <a:ext cx="3810001" cy="4075465"/>
          </a:xfrm>
        </p:spPr>
        <p:txBody>
          <a:bodyPr anchor="t" anchorCtr="0">
            <a:normAutofit/>
          </a:bodyPr>
          <a:lstStyle>
            <a:lvl1pPr marL="0" indent="0" algn="l">
              <a:buFontTx/>
              <a:buNone/>
              <a:defRPr sz="2800"/>
            </a:lvl1pPr>
          </a:lstStyle>
          <a:p>
            <a:pPr lvl="0"/>
            <a:r>
              <a:rPr lang="en-US" noProof="0"/>
              <a:t>Edit Master text styles</a:t>
            </a:r>
          </a:p>
        </p:txBody>
      </p:sp>
      <p:sp>
        <p:nvSpPr>
          <p:cNvPr id="7" name="Date Placeholder 6">
            <a:extLst>
              <a:ext uri="{FF2B5EF4-FFF2-40B4-BE49-F238E27FC236}">
                <a16:creationId xmlns:a16="http://schemas.microsoft.com/office/drawing/2014/main" id="{7964F81E-11BA-4BB3-AC2C-0A729DC676E6}"/>
              </a:ext>
            </a:extLst>
          </p:cNvPr>
          <p:cNvSpPr>
            <a:spLocks noGrp="1"/>
          </p:cNvSpPr>
          <p:nvPr>
            <p:ph type="dt" sz="half" idx="17"/>
          </p:nvPr>
        </p:nvSpPr>
        <p:spPr/>
        <p:txBody>
          <a:bodyPr/>
          <a:lstStyle/>
          <a:p>
            <a:fld id="{FB7F6C47-B260-4BB6-8230-7D14D5CDE026}" type="datetimeFigureOut">
              <a:rPr lang="en-US" noProof="0" smtClean="0"/>
              <a:t>5/26/2020</a:t>
            </a:fld>
            <a:endParaRPr lang="en-US" noProof="0" dirty="0"/>
          </a:p>
        </p:txBody>
      </p:sp>
      <p:sp>
        <p:nvSpPr>
          <p:cNvPr id="10" name="Footer Placeholder 9">
            <a:extLst>
              <a:ext uri="{FF2B5EF4-FFF2-40B4-BE49-F238E27FC236}">
                <a16:creationId xmlns:a16="http://schemas.microsoft.com/office/drawing/2014/main" id="{F93A4488-E8DE-4FEB-88F9-B37F95CC838A}"/>
              </a:ext>
            </a:extLst>
          </p:cNvPr>
          <p:cNvSpPr>
            <a:spLocks noGrp="1"/>
          </p:cNvSpPr>
          <p:nvPr>
            <p:ph type="ftr" sz="quarter" idx="18"/>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DF909D08-1E53-42D5-954B-F61B5083645D}"/>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1409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ltGray">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nchor="ctr" anchorCtr="0"/>
          <a:lstStyle>
            <a:lvl1pPr algn="l">
              <a:defRPr sz="4000" b="0"/>
            </a:lvl1pPr>
          </a:lstStyle>
          <a:p>
            <a:r>
              <a:rPr lang="en-US" noProof="0"/>
              <a:t>Click to edit Master title style</a:t>
            </a:r>
          </a:p>
        </p:txBody>
      </p:sp>
      <p:sp>
        <p:nvSpPr>
          <p:cNvPr id="6" name="Text Placeholder 5"/>
          <p:cNvSpPr>
            <a:spLocks noGrp="1"/>
          </p:cNvSpPr>
          <p:nvPr>
            <p:ph type="body" sz="quarter" idx="16" hasCustomPrompt="1"/>
          </p:nvPr>
        </p:nvSpPr>
        <p:spPr>
          <a:xfrm>
            <a:off x="6156000" y="2286000"/>
            <a:ext cx="4880300" cy="2295525"/>
          </a:xfrm>
        </p:spPr>
        <p:txBody>
          <a:bodyPr anchor="ctr" anchorCtr="0">
            <a:normAutofit/>
          </a:bodyPr>
          <a:lstStyle>
            <a:lvl1pPr marL="0" indent="0" algn="ctr">
              <a:buFontTx/>
              <a:buNone/>
              <a:defRPr sz="2800"/>
            </a:lvl1pPr>
          </a:lstStyle>
          <a:p>
            <a:pPr lvl="0"/>
            <a:r>
              <a:rPr lang="en-US" noProof="0"/>
              <a:t>Edit Master text styles</a:t>
            </a:r>
          </a:p>
        </p:txBody>
      </p:sp>
      <p:sp>
        <p:nvSpPr>
          <p:cNvPr id="5" name="Date Placeholder 4">
            <a:extLst>
              <a:ext uri="{FF2B5EF4-FFF2-40B4-BE49-F238E27FC236}">
                <a16:creationId xmlns:a16="http://schemas.microsoft.com/office/drawing/2014/main" id="{52142ECB-4FB1-4B01-80F3-04208C781B16}"/>
              </a:ext>
            </a:extLst>
          </p:cNvPr>
          <p:cNvSpPr>
            <a:spLocks noGrp="1"/>
          </p:cNvSpPr>
          <p:nvPr>
            <p:ph type="dt" sz="half" idx="17"/>
          </p:nvPr>
        </p:nvSpPr>
        <p:spPr/>
        <p:txBody>
          <a:bodyPr/>
          <a:lstStyle/>
          <a:p>
            <a:fld id="{FB7F6C47-B260-4BB6-8230-7D14D5CDE026}" type="datetimeFigureOut">
              <a:rPr lang="en-US" noProof="0" smtClean="0"/>
              <a:t>5/26/2020</a:t>
            </a:fld>
            <a:endParaRPr lang="en-US" noProof="0" dirty="0"/>
          </a:p>
        </p:txBody>
      </p:sp>
      <p:sp>
        <p:nvSpPr>
          <p:cNvPr id="7" name="Footer Placeholder 6">
            <a:extLst>
              <a:ext uri="{FF2B5EF4-FFF2-40B4-BE49-F238E27FC236}">
                <a16:creationId xmlns:a16="http://schemas.microsoft.com/office/drawing/2014/main" id="{776F215A-F354-440E-A263-A920F5950831}"/>
              </a:ext>
            </a:extLst>
          </p:cNvPr>
          <p:cNvSpPr>
            <a:spLocks noGrp="1"/>
          </p:cNvSpPr>
          <p:nvPr>
            <p:ph type="ftr" sz="quarter" idx="18"/>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E90FC50C-9C02-4BD6-9CBE-6880E1297783}"/>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68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ltGray">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3754460" cy="5134798"/>
          </a:xfrm>
        </p:spPr>
        <p:txBody>
          <a:bodyPr vert="horz" anchor="ctr" anchorCtr="1"/>
          <a:lstStyle>
            <a:lvl1pPr algn="l">
              <a:defRPr b="0"/>
            </a:lvl1pPr>
          </a:lstStyle>
          <a:p>
            <a:r>
              <a:rPr lang="en-US" noProof="0"/>
              <a:t>Click to edit Master title style</a:t>
            </a:r>
          </a:p>
        </p:txBody>
      </p:sp>
      <p:sp>
        <p:nvSpPr>
          <p:cNvPr id="3" name="Vertical Text Placeholder 2"/>
          <p:cNvSpPr>
            <a:spLocks noGrp="1"/>
          </p:cNvSpPr>
          <p:nvPr>
            <p:ph type="body" orient="vert" idx="1" hasCustomPrompt="1"/>
          </p:nvPr>
        </p:nvSpPr>
        <p:spPr>
          <a:xfrm>
            <a:off x="810001" y="446089"/>
            <a:ext cx="6611540" cy="5414962"/>
          </a:xfrm>
        </p:spPr>
        <p:txBody>
          <a:bodyPr vert="horz" anchor="ctr" anchorCtr="1"/>
          <a:lstStyle>
            <a:lvl1pPr algn="ctr">
              <a:defRPr/>
            </a:lvl1pPr>
            <a:lvl2pPr algn="ctr">
              <a:defRPr/>
            </a:lvl2pPr>
            <a:lvl3pPr algn="ctr">
              <a:defRPr/>
            </a:lvl3pPr>
            <a:lvl4pPr algn="ctr">
              <a:defRPr/>
            </a:lvl4pPr>
            <a:lvl5pPr algn="ct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9D7128B4-F868-4384-A8AA-473DA3516902}"/>
              </a:ext>
            </a:extLst>
          </p:cNvPr>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8" name="Footer Placeholder 7">
            <a:extLst>
              <a:ext uri="{FF2B5EF4-FFF2-40B4-BE49-F238E27FC236}">
                <a16:creationId xmlns:a16="http://schemas.microsoft.com/office/drawing/2014/main" id="{84FF940D-9281-4C2A-BA62-E5854A11F99B}"/>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FB1454F-842C-4F51-A7E7-0335B2FB16F1}"/>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836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C3AB4A3-AE75-4D00-9BE1-AF3996C6B77E}"/>
              </a:ext>
            </a:extLst>
          </p:cNvPr>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10" name="Footer Placeholder 9">
            <a:extLst>
              <a:ext uri="{FF2B5EF4-FFF2-40B4-BE49-F238E27FC236}">
                <a16:creationId xmlns:a16="http://schemas.microsoft.com/office/drawing/2014/main" id="{9471F3C4-BAAF-4391-B574-8E340EDA39E9}"/>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649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740B6DF-7478-4740-A710-DA5E9EBA7CBF}"/>
              </a:ext>
            </a:extLst>
          </p:cNvPr>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7" name="Footer Placeholder 6">
            <a:extLst>
              <a:ext uri="{FF2B5EF4-FFF2-40B4-BE49-F238E27FC236}">
                <a16:creationId xmlns:a16="http://schemas.microsoft.com/office/drawing/2014/main" id="{42D89951-67E9-4086-AED0-C236A00A5330}"/>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38553809-8746-49E3-BCB5-0A9FF406C30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9731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F86C4-C3A0-4CA8-8809-1D90DE9E4D4F}"/>
              </a:ext>
            </a:extLst>
          </p:cNvPr>
          <p:cNvSpPr>
            <a:spLocks noGrp="1"/>
          </p:cNvSpPr>
          <p:nvPr>
            <p:ph type="dt" sz="half" idx="14"/>
          </p:nvPr>
        </p:nvSpPr>
        <p:spPr/>
        <p:txBody>
          <a:bodyPr/>
          <a:lstStyle/>
          <a:p>
            <a:fld id="{FB7F6C47-B260-4BB6-8230-7D14D5CDE026}" type="datetimeFigureOut">
              <a:rPr lang="en-US" noProof="0" smtClean="0"/>
              <a:t>5/26/2020</a:t>
            </a:fld>
            <a:endParaRPr lang="en-US" noProof="0" dirty="0"/>
          </a:p>
        </p:txBody>
      </p:sp>
      <p:sp>
        <p:nvSpPr>
          <p:cNvPr id="10" name="Footer Placeholder 9">
            <a:extLst>
              <a:ext uri="{FF2B5EF4-FFF2-40B4-BE49-F238E27FC236}">
                <a16:creationId xmlns:a16="http://schemas.microsoft.com/office/drawing/2014/main" id="{EDD26EA8-C9F2-49A7-8F7B-A782D30B827A}"/>
              </a:ext>
            </a:extLst>
          </p:cNvPr>
          <p:cNvSpPr>
            <a:spLocks noGrp="1"/>
          </p:cNvSpPr>
          <p:nvPr>
            <p:ph type="ftr" sz="quarter" idx="15"/>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241DD2E8-07A6-430F-A2FB-E2746C9352D4}"/>
              </a:ext>
            </a:extLst>
          </p:cNvPr>
          <p:cNvSpPr>
            <a:spLocks noGrp="1"/>
          </p:cNvSpPr>
          <p:nvPr>
            <p:ph type="sldNum" sz="quarter" idx="16"/>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54464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Freeform 6"/>
          <p:cNvSpPr/>
          <p:nvPr/>
        </p:nvSpPr>
        <p:spPr bwMode="ltGray">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27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32696" y="359551"/>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hasCustomPrompt="1"/>
          </p:nvPr>
        </p:nvSpPr>
        <p:spPr>
          <a:xfrm>
            <a:off x="451514" y="451513"/>
            <a:ext cx="5553071" cy="5409537"/>
          </a:xfrm>
        </p:spPr>
        <p:txBody>
          <a:bodyPr anchor="t" anchorCtr="0">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4563" y="2222287"/>
            <a:ext cx="5553071" cy="3638764"/>
          </a:xfrm>
          <a:ln>
            <a:gradFill>
              <a:gsLst>
                <a:gs pos="0">
                  <a:schemeClr val="bg2"/>
                </a:gs>
                <a:gs pos="5000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82940641-87D1-48C5-879E-8A5FBA537AFD}"/>
              </a:ext>
            </a:extLst>
          </p:cNvPr>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10" name="Footer Placeholder 9">
            <a:extLst>
              <a:ext uri="{FF2B5EF4-FFF2-40B4-BE49-F238E27FC236}">
                <a16:creationId xmlns:a16="http://schemas.microsoft.com/office/drawing/2014/main" id="{DBFA68A8-3A7A-430B-9A66-482C28DC5A76}"/>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96C17F98-4E3F-4327-8CCF-D13C337121A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70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5829ED24-3C5F-4326-A304-DBDBA6CE7E1A}"/>
              </a:ext>
            </a:extLst>
          </p:cNvPr>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4" name="Footer Placeholder 3">
            <a:extLst>
              <a:ext uri="{FF2B5EF4-FFF2-40B4-BE49-F238E27FC236}">
                <a16:creationId xmlns:a16="http://schemas.microsoft.com/office/drawing/2014/main" id="{BF532AEE-3AAE-4FBF-969F-8A364CE8AEB6}"/>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97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3376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1FE71A4-2AD7-44A1-9075-3AB1A226C1C2}"/>
              </a:ext>
            </a:extLst>
          </p:cNvPr>
          <p:cNvSpPr>
            <a:spLocks noGrp="1"/>
          </p:cNvSpPr>
          <p:nvPr>
            <p:ph type="dt" sz="half" idx="15"/>
          </p:nvPr>
        </p:nvSpPr>
        <p:spPr/>
        <p:txBody>
          <a:bodyPr/>
          <a:lstStyle/>
          <a:p>
            <a:fld id="{FB7F6C47-B260-4BB6-8230-7D14D5CDE026}" type="datetimeFigureOut">
              <a:rPr lang="en-US" noProof="0" smtClean="0"/>
              <a:t>5/26/2020</a:t>
            </a:fld>
            <a:endParaRPr lang="en-US" noProof="0" dirty="0"/>
          </a:p>
        </p:txBody>
      </p:sp>
      <p:sp>
        <p:nvSpPr>
          <p:cNvPr id="4" name="Footer Placeholder 3">
            <a:extLst>
              <a:ext uri="{FF2B5EF4-FFF2-40B4-BE49-F238E27FC236}">
                <a16:creationId xmlns:a16="http://schemas.microsoft.com/office/drawing/2014/main" id="{0F5F74D3-28C0-4AA1-8508-75D32DA3C2A0}"/>
              </a:ext>
            </a:extLst>
          </p:cNvPr>
          <p:cNvSpPr>
            <a:spLocks noGrp="1"/>
          </p:cNvSpPr>
          <p:nvPr>
            <p:ph type="ftr" sz="quarter" idx="16"/>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77D83112-B341-46D2-8B30-46DBC3DAE35A}"/>
              </a:ext>
            </a:extLst>
          </p:cNvPr>
          <p:cNvSpPr>
            <a:spLocks noGrp="1"/>
          </p:cNvSpPr>
          <p:nvPr>
            <p:ph type="sldNum" sz="quarter" idx="17"/>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311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nchorCtr="0"/>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913A633-0BBE-491F-94FD-A319FC7D2B1A}"/>
              </a:ext>
            </a:extLst>
          </p:cNvPr>
          <p:cNvSpPr>
            <a:spLocks noGrp="1"/>
          </p:cNvSpPr>
          <p:nvPr>
            <p:ph type="dt" sz="half" idx="10"/>
          </p:nvPr>
        </p:nvSpPr>
        <p:spPr/>
        <p:txBody>
          <a:bodyPr/>
          <a:lstStyle/>
          <a:p>
            <a:fld id="{FB7F6C47-B260-4BB6-8230-7D14D5CDE026}" type="datetimeFigureOut">
              <a:rPr lang="en-US" noProof="0" smtClean="0"/>
              <a:t>5/26/2020</a:t>
            </a:fld>
            <a:endParaRPr lang="en-US" noProof="0" dirty="0"/>
          </a:p>
        </p:txBody>
      </p:sp>
      <p:sp>
        <p:nvSpPr>
          <p:cNvPr id="8" name="Footer Placeholder 7">
            <a:extLst>
              <a:ext uri="{FF2B5EF4-FFF2-40B4-BE49-F238E27FC236}">
                <a16:creationId xmlns:a16="http://schemas.microsoft.com/office/drawing/2014/main" id="{9916FEDE-3F7F-4F2C-A341-BDA56AA7C2AC}"/>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C1EE25F-3E3B-45D3-B259-498E69BF2D67}"/>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240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p>
            <a:r>
              <a:rPr lang="en-US" noProof="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noProof="0" dirty="0"/>
              <a:t>Add a footer</a:t>
            </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B7F6C47-B260-4BB6-8230-7D14D5CDE026}" type="datetimeFigureOut">
              <a:rPr lang="en-US" noProof="0" smtClean="0"/>
              <a:t>5/26/2020</a:t>
            </a:fld>
            <a:endParaRPr lang="en-US" noProof="0"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Lst>
  <p:txStyles>
    <p:title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earizonaplus.gov/"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des.az.gov/es" TargetMode="External"/><Relationship Id="rId2" Type="http://schemas.openxmlformats.org/officeDocument/2006/relationships/hyperlink" Target="https://rules.house.gov/sites/democrats.rules.house.gov/files/BILLS-116hr6201ih.pdf?time=1588375355641"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8" Type="http://schemas.openxmlformats.org/officeDocument/2006/relationships/hyperlink" Target="https://www.sba.gov/page/coronavirus-covid-19-orientacion-y-recursos-de-prestamos-para-las-pequenas-empresas#section-header-10" TargetMode="External"/><Relationship Id="rId3" Type="http://schemas.openxmlformats.org/officeDocument/2006/relationships/hyperlink" Target="https://www.sba.gov/page/coronavirus-covid-19-orientacion-y-recursos-de-prestamos-para-las-pequenas-empresas#section-header-0" TargetMode="External"/><Relationship Id="rId7" Type="http://schemas.openxmlformats.org/officeDocument/2006/relationships/hyperlink" Target="https://www.sba.gov/page/coronavirus-covid-19-orientacion-y-recursos-de-prestamos-para-las-pequenas-empresas#section-header-8" TargetMode="External"/><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hyperlink" Target="https://www.sba.gov/page/coronavirus-covid-19-orientacion-y-recursos-de-prestamos-para-las-pequenas-empresas#section-header-6" TargetMode="External"/><Relationship Id="rId11" Type="http://schemas.openxmlformats.org/officeDocument/2006/relationships/image" Target="../media/image14.jpg"/><Relationship Id="rId5" Type="http://schemas.openxmlformats.org/officeDocument/2006/relationships/hyperlink" Target="https://www.sba.gov/page/coronavirus-covid-19-orientacion-y-recursos-de-prestamos-para-las-pequenas-empresas#section-header-4" TargetMode="External"/><Relationship Id="rId10" Type="http://schemas.openxmlformats.org/officeDocument/2006/relationships/hyperlink" Target="https://www.sba.gov/page/coronavirus-covid-19-orientacion-y-recursos-de-prestamos-para-las-pequenas-empresas#section-header-14" TargetMode="External"/><Relationship Id="rId4" Type="http://schemas.openxmlformats.org/officeDocument/2006/relationships/hyperlink" Target="https://www.sba.gov/page/coronavirus-covid-19-orientacion-y-recursos-de-prestamos-para-las-pequenas-empresas#section-header-2" TargetMode="External"/><Relationship Id="rId9" Type="http://schemas.openxmlformats.org/officeDocument/2006/relationships/hyperlink" Target="https://www.sba.gov/page/coronavirus-covid-19-orientacion-y-recursos-de-prestamos-para-las-pequenas-empresas#section-header-1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wacog.com/"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housing.az.gov/save-our-hom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s://www.saveourhomeaz.gov/r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umacountyaz.gov/hom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hyperlink" Target="https://findhelp.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thehotline.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aztownhall.org/COVID-19-Resourc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samhsa.gov/find-treatment"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ccs-soaz.org/hom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s://www.irs.gov/coronavirus/economic-impact-payment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usccb.org/about/communications/resources-for-catholics-at-home-during-covid-19.cf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www.slwic.org/"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211arizona.org/yum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bwMode="black"/>
        <p:txBody>
          <a:bodyPr/>
          <a:lstStyle/>
          <a:p>
            <a:r>
              <a:rPr lang="en-US" dirty="0"/>
              <a:t>COVID-19 </a:t>
            </a:r>
            <a:r>
              <a:rPr lang="es-MX" dirty="0"/>
              <a:t>Condado</a:t>
            </a:r>
            <a:r>
              <a:rPr lang="en-US" dirty="0"/>
              <a:t> de Yuma</a:t>
            </a:r>
            <a:br>
              <a:rPr lang="en-US" dirty="0"/>
            </a:br>
            <a:r>
              <a:rPr lang="es-MX" dirty="0"/>
              <a:t>Guía de Recursos Comunitarios</a:t>
            </a:r>
            <a:endParaRPr lang="es-MX" b="0" dirty="0"/>
          </a:p>
        </p:txBody>
      </p:sp>
    </p:spTree>
    <p:extLst>
      <p:ext uri="{BB962C8B-B14F-4D97-AF65-F5344CB8AC3E}">
        <p14:creationId xmlns:p14="http://schemas.microsoft.com/office/powerpoint/2010/main" val="16139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n-US" sz="5400" b="1" dirty="0"/>
              <a:t>Alimentos</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idx="1"/>
          </p:nvPr>
        </p:nvSpPr>
        <p:spPr>
          <a:xfrm>
            <a:off x="818712" y="2222287"/>
            <a:ext cx="10554574" cy="4188525"/>
          </a:xfrm>
        </p:spPr>
        <p:txBody>
          <a:bodyPr anchor="ctr">
            <a:normAutofit/>
          </a:bodyPr>
          <a:lstStyle/>
          <a:p>
            <a:r>
              <a:rPr lang="es-ES" sz="2400" dirty="0"/>
              <a:t> Programa Suplementario de Asistencia Nutricional (SNAP)/Food Stamps</a:t>
            </a:r>
            <a:endParaRPr lang="en-US" sz="2400" dirty="0"/>
          </a:p>
          <a:p>
            <a:pPr lvl="1"/>
            <a:r>
              <a:rPr lang="es-ES" sz="2400" dirty="0"/>
              <a:t>Siga este enlace para ir al portal de elegibilidad del estado de Arizona para SNAP y otros beneficios: </a:t>
            </a:r>
            <a:r>
              <a:rPr lang="en-US" sz="2400" dirty="0">
                <a:solidFill>
                  <a:schemeClr val="accent5"/>
                </a:solidFill>
                <a:hlinkClick r:id="rId3">
                  <a:extLst>
                    <a:ext uri="{A12FA001-AC4F-418D-AE19-62706E023703}">
                      <ahyp:hlinkClr xmlns:ahyp="http://schemas.microsoft.com/office/drawing/2018/hyperlinkcolor" val="tx"/>
                    </a:ext>
                  </a:extLst>
                </a:hlinkClick>
              </a:rPr>
              <a:t>https://www.healthearizonaplus.gov/</a:t>
            </a:r>
            <a:endParaRPr lang="es-ES" sz="2400" dirty="0">
              <a:solidFill>
                <a:schemeClr val="accent5"/>
              </a:solidFill>
            </a:endParaRPr>
          </a:p>
          <a:p>
            <a:pPr lvl="1"/>
            <a:r>
              <a:rPr lang="es-ES" sz="2400" dirty="0"/>
              <a:t>También puede llamar a su número de teléfono gratuito de lunes a viernes de 7 am a 5 pm: 855-432-7587</a:t>
            </a:r>
            <a:endParaRPr lang="en-US" sz="2400" dirty="0"/>
          </a:p>
        </p:txBody>
      </p:sp>
      <p:pic>
        <p:nvPicPr>
          <p:cNvPr id="5" name="Picture 4">
            <a:extLst>
              <a:ext uri="{FF2B5EF4-FFF2-40B4-BE49-F238E27FC236}">
                <a16:creationId xmlns:a16="http://schemas.microsoft.com/office/drawing/2014/main" id="{31FCB458-DDD0-438E-850F-B8B5FC30417B}"/>
              </a:ext>
            </a:extLst>
          </p:cNvPr>
          <p:cNvPicPr>
            <a:picLocks noChangeAspect="1"/>
          </p:cNvPicPr>
          <p:nvPr/>
        </p:nvPicPr>
        <p:blipFill>
          <a:blip r:embed="rId4"/>
          <a:stretch>
            <a:fillRect/>
          </a:stretch>
        </p:blipFill>
        <p:spPr>
          <a:xfrm rot="21087004">
            <a:off x="8064634" y="300722"/>
            <a:ext cx="1498433" cy="194506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85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fontScale="90000"/>
          </a:bodyPr>
          <a:lstStyle/>
          <a:p>
            <a:r>
              <a:rPr lang="es-ES" dirty="0"/>
              <a:t>Alimentos, comidas y otros servicios para familias con niños en edad escolar</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chor="ctr">
            <a:normAutofit/>
          </a:bodyPr>
          <a:lstStyle/>
          <a:p>
            <a:pPr lvl="1">
              <a:lnSpc>
                <a:spcPct val="90000"/>
              </a:lnSpc>
            </a:pPr>
            <a:r>
              <a:rPr lang="es-ES" dirty="0"/>
              <a:t>Muchas escuelas sirven comidas gratuitas para llevar durante el brote de COVID-19.</a:t>
            </a:r>
          </a:p>
          <a:p>
            <a:pPr lvl="1">
              <a:lnSpc>
                <a:spcPct val="90000"/>
              </a:lnSpc>
            </a:pPr>
            <a:r>
              <a:rPr lang="es-ES" dirty="0"/>
              <a:t>Los niños y adolescentes de 18 años o menos pueden recibir comidas gratis en los lugares participantes en todo el condado de Yuma. Llame a su escuela o visite su sitio web para obtener información actualizada sobre horarios y lugares de servicio.</a:t>
            </a:r>
          </a:p>
          <a:p>
            <a:pPr lvl="1">
              <a:lnSpc>
                <a:spcPct val="90000"/>
              </a:lnSpc>
            </a:pPr>
            <a:r>
              <a:rPr lang="es-ES" dirty="0"/>
              <a:t>Envía “</a:t>
            </a:r>
            <a:r>
              <a:rPr lang="es-ES" b="1" dirty="0"/>
              <a:t>FOOD”</a:t>
            </a:r>
            <a:r>
              <a:rPr lang="es-ES" dirty="0"/>
              <a:t> al numero 877877 por texto.</a:t>
            </a:r>
            <a:endParaRPr lang="en-US" dirty="0"/>
          </a:p>
        </p:txBody>
      </p:sp>
      <p:pic>
        <p:nvPicPr>
          <p:cNvPr id="7" name="Picture 6">
            <a:extLst>
              <a:ext uri="{FF2B5EF4-FFF2-40B4-BE49-F238E27FC236}">
                <a16:creationId xmlns:a16="http://schemas.microsoft.com/office/drawing/2014/main" id="{CF8450C7-76A5-445E-B7A7-9CE167807A79}"/>
              </a:ext>
            </a:extLst>
          </p:cNvPr>
          <p:cNvPicPr>
            <a:picLocks noChangeAspect="1"/>
          </p:cNvPicPr>
          <p:nvPr/>
        </p:nvPicPr>
        <p:blipFill>
          <a:blip r:embed="rId3"/>
          <a:stretch>
            <a:fillRect/>
          </a:stretch>
        </p:blipFill>
        <p:spPr>
          <a:xfrm>
            <a:off x="9024730" y="4961488"/>
            <a:ext cx="2474844" cy="135572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684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6F15-D8FC-453A-AF03-B4C9B8C17A5F}"/>
              </a:ext>
            </a:extLst>
          </p:cNvPr>
          <p:cNvSpPr>
            <a:spLocks noGrp="1"/>
          </p:cNvSpPr>
          <p:nvPr>
            <p:ph type="title"/>
          </p:nvPr>
        </p:nvSpPr>
        <p:spPr>
          <a:xfrm>
            <a:off x="567891" y="154004"/>
            <a:ext cx="11126804" cy="1078030"/>
          </a:xfrm>
        </p:spPr>
        <p:txBody>
          <a:bodyPr/>
          <a:lstStyle/>
          <a:p>
            <a:r>
              <a:rPr lang="es-ES" sz="3600" b="1" dirty="0"/>
              <a:t>Alimentos, comidas y otros servicios para familias con niños en edad escolar</a:t>
            </a:r>
            <a:endParaRPr lang="es-MX" sz="3600" b="1" dirty="0"/>
          </a:p>
        </p:txBody>
      </p:sp>
      <p:pic>
        <p:nvPicPr>
          <p:cNvPr id="6" name="Content Placeholder 5">
            <a:extLst>
              <a:ext uri="{FF2B5EF4-FFF2-40B4-BE49-F238E27FC236}">
                <a16:creationId xmlns:a16="http://schemas.microsoft.com/office/drawing/2014/main" id="{BF4F7694-0FA3-49B5-B29A-657CE415245F}"/>
              </a:ext>
            </a:extLst>
          </p:cNvPr>
          <p:cNvPicPr>
            <a:picLocks noGrp="1" noChangeAspect="1"/>
          </p:cNvPicPr>
          <p:nvPr>
            <p:ph sz="half" idx="2"/>
          </p:nvPr>
        </p:nvPicPr>
        <p:blipFill>
          <a:blip r:embed="rId2"/>
          <a:stretch>
            <a:fillRect/>
          </a:stretch>
        </p:blipFill>
        <p:spPr>
          <a:xfrm>
            <a:off x="67377" y="1896177"/>
            <a:ext cx="12041204" cy="4581625"/>
          </a:xfrm>
        </p:spPr>
      </p:pic>
      <p:pic>
        <p:nvPicPr>
          <p:cNvPr id="10" name="Picture 9">
            <a:extLst>
              <a:ext uri="{FF2B5EF4-FFF2-40B4-BE49-F238E27FC236}">
                <a16:creationId xmlns:a16="http://schemas.microsoft.com/office/drawing/2014/main" id="{17C1BC47-8CEF-4401-9CF0-F18655E62A4C}"/>
              </a:ext>
            </a:extLst>
          </p:cNvPr>
          <p:cNvPicPr>
            <a:picLocks noChangeAspect="1"/>
          </p:cNvPicPr>
          <p:nvPr/>
        </p:nvPicPr>
        <p:blipFill>
          <a:blip r:embed="rId3"/>
          <a:stretch>
            <a:fillRect/>
          </a:stretch>
        </p:blipFill>
        <p:spPr>
          <a:xfrm>
            <a:off x="9519434" y="1973180"/>
            <a:ext cx="1453366" cy="1049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6873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158F-1CE5-47B7-9F74-F45BFC0A4D46}"/>
              </a:ext>
            </a:extLst>
          </p:cNvPr>
          <p:cNvSpPr>
            <a:spLocks noGrp="1"/>
          </p:cNvSpPr>
          <p:nvPr>
            <p:ph type="title"/>
          </p:nvPr>
        </p:nvSpPr>
        <p:spPr>
          <a:xfrm>
            <a:off x="818712" y="327259"/>
            <a:ext cx="10563286" cy="1090379"/>
          </a:xfrm>
        </p:spPr>
        <p:txBody>
          <a:bodyPr/>
          <a:lstStyle/>
          <a:p>
            <a:pPr fontAlgn="base"/>
            <a:br>
              <a:rPr lang="es-ES" sz="2400" dirty="0"/>
            </a:br>
            <a:br>
              <a:rPr lang="es-ES" sz="2400" dirty="0"/>
            </a:br>
            <a:br>
              <a:rPr lang="es-ES" sz="2400" dirty="0"/>
            </a:br>
            <a:r>
              <a:rPr lang="es-ES" sz="2800" b="1" dirty="0"/>
              <a:t>Beneficios de reemplazo P-EBT de Arizona para las comidas escolares debido a la pandemia</a:t>
            </a:r>
            <a:br>
              <a:rPr lang="es-ES" sz="2400" dirty="0"/>
            </a:br>
            <a:br>
              <a:rPr lang="es-ES" dirty="0"/>
            </a:br>
            <a:endParaRPr lang="es-MX" dirty="0"/>
          </a:p>
        </p:txBody>
      </p:sp>
      <p:sp>
        <p:nvSpPr>
          <p:cNvPr id="3" name="Content Placeholder 2">
            <a:extLst>
              <a:ext uri="{FF2B5EF4-FFF2-40B4-BE49-F238E27FC236}">
                <a16:creationId xmlns:a16="http://schemas.microsoft.com/office/drawing/2014/main" id="{6B9513F3-5BFB-48BA-B5B5-E54A1047D6CD}"/>
              </a:ext>
            </a:extLst>
          </p:cNvPr>
          <p:cNvSpPr>
            <a:spLocks noGrp="1"/>
          </p:cNvSpPr>
          <p:nvPr>
            <p:ph idx="1"/>
          </p:nvPr>
        </p:nvSpPr>
        <p:spPr>
          <a:xfrm>
            <a:off x="818712" y="1963554"/>
            <a:ext cx="10554574" cy="4894446"/>
          </a:xfrm>
        </p:spPr>
        <p:txBody>
          <a:bodyPr>
            <a:normAutofit fontScale="55000" lnSpcReduction="20000"/>
          </a:bodyPr>
          <a:lstStyle/>
          <a:p>
            <a:pPr fontAlgn="base"/>
            <a:r>
              <a:rPr lang="es-ES" sz="2800" b="1" dirty="0"/>
              <a:t>Qué es EBT por la pandemia?</a:t>
            </a:r>
            <a:endParaRPr lang="es-ES" sz="2800" dirty="0"/>
          </a:p>
          <a:p>
            <a:pPr fontAlgn="base"/>
            <a:r>
              <a:rPr lang="es-ES" sz="2800" dirty="0"/>
              <a:t>EBT por la pandemia (P-EBT, por sus siglas en inglés), tal como se introdujo en </a:t>
            </a:r>
            <a:r>
              <a:rPr lang="es-ES" sz="2800" dirty="0">
                <a:hlinkClick r:id="rId2"/>
              </a:rPr>
              <a:t>H.R. 6201, la ley de Respuesta al Coronavirus “Familias Primero”(link </a:t>
            </a:r>
            <a:r>
              <a:rPr lang="es-ES" sz="2800" dirty="0" err="1">
                <a:hlinkClick r:id="rId2"/>
              </a:rPr>
              <a:t>is</a:t>
            </a:r>
            <a:r>
              <a:rPr lang="es-ES" sz="2800" dirty="0">
                <a:hlinkClick r:id="rId2"/>
              </a:rPr>
              <a:t> </a:t>
            </a:r>
            <a:r>
              <a:rPr lang="es-ES" sz="2800" dirty="0" err="1">
                <a:hlinkClick r:id="rId2"/>
              </a:rPr>
              <a:t>external</a:t>
            </a:r>
            <a:r>
              <a:rPr lang="es-ES" sz="2800" dirty="0">
                <a:hlinkClick r:id="rId2"/>
              </a:rPr>
              <a:t>)</a:t>
            </a:r>
            <a:r>
              <a:rPr lang="es-ES" sz="2800" dirty="0"/>
              <a:t>, brinda asistencia a los hogares con niños que son elegibles para comidas escolares gratuitas o de precio reducido, mientras que las escuelas están fuera de sesión debido a la pandemia de COVID- 19. El programa de beneficios de reemplazo P-EBT de Arizona para las comidas escolares debido a la pandemia es una colaboración entre el DES, el Departamento de Educación de Arizona y el Servicio de Alimentos y Nutrición del USDA.</a:t>
            </a:r>
          </a:p>
          <a:p>
            <a:pPr fontAlgn="base"/>
            <a:r>
              <a:rPr lang="es-ES" sz="2800" b="1" dirty="0"/>
              <a:t>¿Cómo funciona EBT por la pandemia?</a:t>
            </a:r>
            <a:endParaRPr lang="es-ES" sz="2800" dirty="0"/>
          </a:p>
          <a:p>
            <a:pPr fontAlgn="base"/>
            <a:r>
              <a:rPr lang="es-ES" sz="2800" dirty="0"/>
              <a:t>Las familias elegibles recibirán una tarjeta de transferencia electrónica de beneficios (EBT, por sus siglas en inglés) precargada que puede usarse para comprar comestibles. Los hogares que actualmente reciben beneficios de Asistencia Nutricional y/o Asistencia en Efectivo tendrán este beneficio adicional agregado a sus tarjetas de EBT existentes. Este beneficio está disponible para cada niño en el hogar que está inscrito en el programa de la ley nacional de almuerzos escolares Richard B. Russell en Arizona.</a:t>
            </a:r>
          </a:p>
          <a:p>
            <a:pPr fontAlgn="base"/>
            <a:r>
              <a:rPr lang="es-ES" sz="2800" b="1" dirty="0"/>
              <a:t>Cantidad de beneficio para cada niño</a:t>
            </a:r>
            <a:endParaRPr lang="es-ES" sz="2800" dirty="0"/>
          </a:p>
          <a:p>
            <a:pPr fontAlgn="base"/>
            <a:r>
              <a:rPr lang="es-ES" sz="2800" b="1" dirty="0"/>
              <a:t>$120 para mayo</a:t>
            </a:r>
            <a:endParaRPr lang="es-ES" sz="2800" dirty="0"/>
          </a:p>
          <a:p>
            <a:pPr fontAlgn="base"/>
            <a:r>
              <a:rPr lang="es-ES" sz="2800" b="1" dirty="0"/>
              <a:t>Tenga en cuenta:</a:t>
            </a:r>
            <a:r>
              <a:rPr lang="es-ES" sz="2800" i="1" dirty="0"/>
              <a:t> Las familias que comienzan a participar en el programa de comidas escolares gratuitas y de precio reducido después del 16 de marzo recibirán los beneficios de EBT por la pandemia distribuidos de manera proporcional hasta su fecha de inicio, si su hijo está inscrito en una escuela participante.</a:t>
            </a:r>
          </a:p>
          <a:p>
            <a:pPr fontAlgn="base"/>
            <a:r>
              <a:rPr lang="es-ES" sz="2800" dirty="0"/>
              <a:t>Siga este enlace para ir al portal </a:t>
            </a:r>
            <a:r>
              <a:rPr lang="es-ES" sz="2800" b="1" dirty="0">
                <a:solidFill>
                  <a:schemeClr val="accent5"/>
                </a:solidFill>
                <a:hlinkClick r:id="rId3">
                  <a:extLst>
                    <a:ext uri="{A12FA001-AC4F-418D-AE19-62706E023703}">
                      <ahyp:hlinkClr xmlns:ahyp="http://schemas.microsoft.com/office/drawing/2018/hyperlinkcolor" val="tx"/>
                    </a:ext>
                  </a:extLst>
                </a:hlinkClick>
              </a:rPr>
              <a:t>https://des.az.gov/es</a:t>
            </a:r>
            <a:r>
              <a:rPr lang="es-ES" sz="2800" b="1" dirty="0">
                <a:solidFill>
                  <a:schemeClr val="accent5"/>
                </a:solidFill>
              </a:rPr>
              <a:t> </a:t>
            </a:r>
          </a:p>
          <a:p>
            <a:endParaRPr lang="es-MX" dirty="0"/>
          </a:p>
        </p:txBody>
      </p:sp>
    </p:spTree>
    <p:extLst>
      <p:ext uri="{BB962C8B-B14F-4D97-AF65-F5344CB8AC3E}">
        <p14:creationId xmlns:p14="http://schemas.microsoft.com/office/powerpoint/2010/main" val="245143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fontScale="90000"/>
          </a:bodyPr>
          <a:lstStyle/>
          <a:p>
            <a:r>
              <a:rPr lang="es-ES" b="1" dirty="0"/>
              <a:t>Alimentos, comidas y otros servicios para familias con niños en edad</a:t>
            </a:r>
            <a:endParaRPr lang="en-US" b="1"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chor="ctr">
            <a:normAutofit/>
          </a:bodyPr>
          <a:lstStyle/>
          <a:p>
            <a:pPr lvl="1">
              <a:lnSpc>
                <a:spcPct val="90000"/>
              </a:lnSpc>
            </a:pPr>
            <a:r>
              <a:rPr lang="es-ES" dirty="0"/>
              <a:t>Khan Academia, una organización sin fines de lucro con la misión de proporcionar educación gratuita de clase mundial, ofrece recursos para el cierre de la escuela COVID-19, incluidos horarios diarios para estudiantes de 2 a 18 años y recursos de aprendizaje remoto.</a:t>
            </a:r>
          </a:p>
          <a:p>
            <a:pPr lvl="1">
              <a:lnSpc>
                <a:spcPct val="90000"/>
              </a:lnSpc>
            </a:pPr>
            <a:r>
              <a:rPr lang="en-US" dirty="0">
                <a:solidFill>
                  <a:schemeClr val="accent5"/>
                </a:solidFill>
              </a:rPr>
              <a:t> https://www.khanacademy.org/</a:t>
            </a:r>
          </a:p>
        </p:txBody>
      </p:sp>
      <p:pic>
        <p:nvPicPr>
          <p:cNvPr id="5" name="Picture 4">
            <a:extLst>
              <a:ext uri="{FF2B5EF4-FFF2-40B4-BE49-F238E27FC236}">
                <a16:creationId xmlns:a16="http://schemas.microsoft.com/office/drawing/2014/main" id="{07D7B41B-E562-4296-82D1-DC24BC63F484}"/>
              </a:ext>
            </a:extLst>
          </p:cNvPr>
          <p:cNvPicPr>
            <a:picLocks noChangeAspect="1"/>
          </p:cNvPicPr>
          <p:nvPr/>
        </p:nvPicPr>
        <p:blipFill>
          <a:blip r:embed="rId3"/>
          <a:stretch>
            <a:fillRect/>
          </a:stretch>
        </p:blipFill>
        <p:spPr>
          <a:xfrm>
            <a:off x="7571874" y="4514599"/>
            <a:ext cx="3810123" cy="1896213"/>
          </a:xfrm>
          <a:prstGeom prst="rect">
            <a:avLst/>
          </a:prstGeom>
        </p:spPr>
      </p:pic>
    </p:spTree>
    <p:extLst>
      <p:ext uri="{BB962C8B-B14F-4D97-AF65-F5344CB8AC3E}">
        <p14:creationId xmlns:p14="http://schemas.microsoft.com/office/powerpoint/2010/main" val="292739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fontScale="90000"/>
          </a:bodyPr>
          <a:lstStyle/>
          <a:p>
            <a:r>
              <a:rPr lang="es-ES" b="1" dirty="0"/>
              <a:t>Alimentos y comidas para personas mayores y adultos con discapacidades</a:t>
            </a:r>
            <a:endParaRPr lang="en-US" b="1"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chor="ctr">
            <a:noAutofit/>
          </a:bodyPr>
          <a:lstStyle/>
          <a:p>
            <a:pPr fontAlgn="base"/>
            <a:r>
              <a:rPr lang="es-MX" sz="2400" dirty="0"/>
              <a:t>Programa</a:t>
            </a:r>
            <a:r>
              <a:rPr lang="en-US" sz="2400" dirty="0"/>
              <a:t> </a:t>
            </a:r>
            <a:r>
              <a:rPr lang="es-MX" sz="2400" dirty="0"/>
              <a:t>Suplementario</a:t>
            </a:r>
            <a:r>
              <a:rPr lang="en-US" sz="2400" dirty="0"/>
              <a:t> de Comestibles </a:t>
            </a:r>
            <a:r>
              <a:rPr lang="es-MX" sz="2400" dirty="0"/>
              <a:t>Básicos</a:t>
            </a:r>
            <a:r>
              <a:rPr lang="en-US" sz="2400" dirty="0"/>
              <a:t> de Arizona</a:t>
            </a:r>
          </a:p>
          <a:p>
            <a:pPr lvl="1" fontAlgn="base"/>
            <a:r>
              <a:rPr lang="es-ES" sz="2400" dirty="0"/>
              <a:t>El Programa Suplementario de Comestibles Básicos de Arizona es un programa de distribución de un paquete de alimentos una vez por mes a personas mayores de 60 años de edad. </a:t>
            </a:r>
          </a:p>
          <a:p>
            <a:pPr lvl="1" fontAlgn="base"/>
            <a:r>
              <a:rPr lang="es-ES" sz="2400" dirty="0"/>
              <a:t>Las solicitudes están disponibles en los bancos de alimentos locales. </a:t>
            </a:r>
            <a:endParaRPr lang="en-US" sz="2400" dirty="0"/>
          </a:p>
        </p:txBody>
      </p:sp>
      <p:pic>
        <p:nvPicPr>
          <p:cNvPr id="9" name="Picture 8">
            <a:extLst>
              <a:ext uri="{FF2B5EF4-FFF2-40B4-BE49-F238E27FC236}">
                <a16:creationId xmlns:a16="http://schemas.microsoft.com/office/drawing/2014/main" id="{FD7A3736-3D25-4DFC-BFA1-04533B8DD625}"/>
              </a:ext>
            </a:extLst>
          </p:cNvPr>
          <p:cNvPicPr>
            <a:picLocks noChangeAspect="1"/>
          </p:cNvPicPr>
          <p:nvPr/>
        </p:nvPicPr>
        <p:blipFill>
          <a:blip r:embed="rId3"/>
          <a:stretch>
            <a:fillRect/>
          </a:stretch>
        </p:blipFill>
        <p:spPr>
          <a:xfrm>
            <a:off x="7906352" y="945318"/>
            <a:ext cx="1863290" cy="1839663"/>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8849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fontScale="90000"/>
          </a:bodyPr>
          <a:lstStyle/>
          <a:p>
            <a:r>
              <a:rPr lang="es-ES" dirty="0"/>
              <a:t>Alimentos y comidas para personas mayores y adultos con discapacidades</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chor="ctr">
            <a:normAutofit/>
          </a:bodyPr>
          <a:lstStyle/>
          <a:p>
            <a:pPr fontAlgn="base"/>
            <a:r>
              <a:rPr lang="es-ES" dirty="0"/>
              <a:t>Yuma Senior Living ofrece un almuerzo gratis a las personas mayores que lo necesitan. Para programar    una entrega gratuita o recogida llame al 928-388-6846 o  correo electrónico </a:t>
            </a:r>
            <a:r>
              <a:rPr lang="es-ES" dirty="0">
                <a:solidFill>
                  <a:schemeClr val="accent5"/>
                </a:solidFill>
              </a:rPr>
              <a:t>jthomas@yumaseniorliving.com. </a:t>
            </a:r>
          </a:p>
          <a:p>
            <a:pPr fontAlgn="base"/>
            <a:r>
              <a:rPr lang="es-ES" dirty="0"/>
              <a:t>Llame entre las 8 am y las 12 pm para programar el día siguiente; las comidas se entregan por orden de </a:t>
            </a:r>
            <a:r>
              <a:rPr lang="es-ES" dirty="0" err="1"/>
              <a:t>llgmada</a:t>
            </a:r>
            <a:r>
              <a:rPr lang="es-ES" dirty="0"/>
              <a:t> para las primeras 30 personas por día.</a:t>
            </a:r>
            <a:endParaRPr lang="en-US" dirty="0"/>
          </a:p>
        </p:txBody>
      </p:sp>
      <p:pic>
        <p:nvPicPr>
          <p:cNvPr id="8" name="Picture 7">
            <a:extLst>
              <a:ext uri="{FF2B5EF4-FFF2-40B4-BE49-F238E27FC236}">
                <a16:creationId xmlns:a16="http://schemas.microsoft.com/office/drawing/2014/main" id="{196B1744-62B8-4DFF-83FA-F4B8E3DB28C8}"/>
              </a:ext>
            </a:extLst>
          </p:cNvPr>
          <p:cNvPicPr>
            <a:picLocks noChangeAspect="1"/>
          </p:cNvPicPr>
          <p:nvPr/>
        </p:nvPicPr>
        <p:blipFill>
          <a:blip r:embed="rId3"/>
          <a:stretch>
            <a:fillRect/>
          </a:stretch>
        </p:blipFill>
        <p:spPr>
          <a:xfrm>
            <a:off x="8048624" y="5106924"/>
            <a:ext cx="2621191" cy="1303888"/>
          </a:xfrm>
          <a:prstGeom prst="rect">
            <a:avLst/>
          </a:prstGeom>
        </p:spPr>
      </p:pic>
      <p:pic>
        <p:nvPicPr>
          <p:cNvPr id="12" name="Picture 11">
            <a:extLst>
              <a:ext uri="{FF2B5EF4-FFF2-40B4-BE49-F238E27FC236}">
                <a16:creationId xmlns:a16="http://schemas.microsoft.com/office/drawing/2014/main" id="{AFDCCC4F-4D35-47C0-A7F3-9301A782AAAA}"/>
              </a:ext>
            </a:extLst>
          </p:cNvPr>
          <p:cNvPicPr>
            <a:picLocks noChangeAspect="1"/>
          </p:cNvPicPr>
          <p:nvPr/>
        </p:nvPicPr>
        <p:blipFill>
          <a:blip r:embed="rId4"/>
          <a:stretch>
            <a:fillRect/>
          </a:stretch>
        </p:blipFill>
        <p:spPr>
          <a:xfrm>
            <a:off x="10669815" y="2012845"/>
            <a:ext cx="1208760" cy="2025756"/>
          </a:xfrm>
          <a:prstGeom prst="rect">
            <a:avLst/>
          </a:prstGeom>
        </p:spPr>
      </p:pic>
    </p:spTree>
    <p:extLst>
      <p:ext uri="{BB962C8B-B14F-4D97-AF65-F5344CB8AC3E}">
        <p14:creationId xmlns:p14="http://schemas.microsoft.com/office/powerpoint/2010/main" val="366853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7ACC-CDFD-4F1C-9873-BAF47D769097}"/>
              </a:ext>
            </a:extLst>
          </p:cNvPr>
          <p:cNvSpPr>
            <a:spLocks noGrp="1"/>
          </p:cNvSpPr>
          <p:nvPr>
            <p:ph type="title"/>
          </p:nvPr>
        </p:nvSpPr>
        <p:spPr>
          <a:xfrm>
            <a:off x="385010" y="317635"/>
            <a:ext cx="11011301" cy="1252518"/>
          </a:xfrm>
        </p:spPr>
        <p:txBody>
          <a:bodyPr/>
          <a:lstStyle/>
          <a:p>
            <a:r>
              <a:rPr lang="es-ES" sz="3200" b="1" dirty="0"/>
              <a:t>Orientación y recursos de préstamos para las pequeñas empresas</a:t>
            </a:r>
            <a:br>
              <a:rPr lang="es-ES" sz="2800" b="1" dirty="0"/>
            </a:br>
            <a:endParaRPr lang="es-MX" sz="2800" dirty="0"/>
          </a:p>
        </p:txBody>
      </p:sp>
      <p:pic>
        <p:nvPicPr>
          <p:cNvPr id="7" name="Picture 6">
            <a:extLst>
              <a:ext uri="{FF2B5EF4-FFF2-40B4-BE49-F238E27FC236}">
                <a16:creationId xmlns:a16="http://schemas.microsoft.com/office/drawing/2014/main" id="{92D7FCB5-32F2-41E4-A7A9-560B49A450E8}"/>
              </a:ext>
            </a:extLst>
          </p:cNvPr>
          <p:cNvPicPr>
            <a:picLocks noChangeAspect="1"/>
          </p:cNvPicPr>
          <p:nvPr/>
        </p:nvPicPr>
        <p:blipFill>
          <a:blip r:embed="rId2"/>
          <a:stretch>
            <a:fillRect/>
          </a:stretch>
        </p:blipFill>
        <p:spPr>
          <a:xfrm>
            <a:off x="6327005" y="800516"/>
            <a:ext cx="4151696" cy="1009650"/>
          </a:xfrm>
          <a:prstGeom prst="rect">
            <a:avLst/>
          </a:prstGeom>
        </p:spPr>
      </p:pic>
      <p:sp>
        <p:nvSpPr>
          <p:cNvPr id="10" name="Rectangle 9">
            <a:extLst>
              <a:ext uri="{FF2B5EF4-FFF2-40B4-BE49-F238E27FC236}">
                <a16:creationId xmlns:a16="http://schemas.microsoft.com/office/drawing/2014/main" id="{642E593C-3929-48C1-B1AE-3DBB6DCE110A}"/>
              </a:ext>
            </a:extLst>
          </p:cNvPr>
          <p:cNvSpPr/>
          <p:nvPr/>
        </p:nvSpPr>
        <p:spPr>
          <a:xfrm>
            <a:off x="587141" y="2136339"/>
            <a:ext cx="10347158" cy="3970318"/>
          </a:xfrm>
          <a:prstGeom prst="rect">
            <a:avLst/>
          </a:prstGeom>
        </p:spPr>
        <p:txBody>
          <a:bodyPr wrap="square">
            <a:spAutoFit/>
          </a:bodyPr>
          <a:lstStyle/>
          <a:p>
            <a:pPr>
              <a:buFont typeface="Arial" panose="020B0604020202020204" pitchFamily="34" charset="0"/>
              <a:buChar char="•"/>
            </a:pPr>
            <a:r>
              <a:rPr lang="es-ES" sz="2800" dirty="0">
                <a:latin typeface="Source Sans Pro" panose="020B0503030403020204" pitchFamily="34" charset="0"/>
                <a:hlinkClick r:id="rId3">
                  <a:extLst>
                    <a:ext uri="{A12FA001-AC4F-418D-AE19-62706E023703}">
                      <ahyp:hlinkClr xmlns:ahyp="http://schemas.microsoft.com/office/drawing/2018/hyperlinkcolor" val="tx"/>
                    </a:ext>
                  </a:extLst>
                </a:hlinkClick>
              </a:rPr>
              <a:t>Opciones de financiamiento por coronavirus</a:t>
            </a:r>
            <a:r>
              <a:rPr lang="es-ES" sz="2800" dirty="0">
                <a:latin typeface="Source Sans Pro" panose="020B0503030403020204" pitchFamily="34" charset="0"/>
              </a:rPr>
              <a:t> </a:t>
            </a:r>
          </a:p>
          <a:p>
            <a:pPr>
              <a:buFont typeface="Arial" panose="020B0604020202020204" pitchFamily="34" charset="0"/>
              <a:buChar char="•"/>
            </a:pPr>
            <a:r>
              <a:rPr lang="es-ES" sz="2800" dirty="0">
                <a:latin typeface="Source Sans Pro" panose="020B0503030403020204" pitchFamily="34" charset="0"/>
                <a:hlinkClick r:id="rId4">
                  <a:extLst>
                    <a:ext uri="{A12FA001-AC4F-418D-AE19-62706E023703}">
                      <ahyp:hlinkClr xmlns:ahyp="http://schemas.microsoft.com/office/drawing/2018/hyperlinkcolor" val="tx"/>
                    </a:ext>
                  </a:extLst>
                </a:hlinkClick>
              </a:rPr>
              <a:t>Orientaciones para empresas y empleadores</a:t>
            </a:r>
            <a:endParaRPr lang="es-ES" sz="2800" dirty="0">
              <a:latin typeface="Source Sans Pro" panose="020B0503030403020204" pitchFamily="34" charset="0"/>
            </a:endParaRPr>
          </a:p>
          <a:p>
            <a:pPr>
              <a:buFont typeface="Arial" panose="020B0604020202020204" pitchFamily="34" charset="0"/>
              <a:buChar char="•"/>
            </a:pPr>
            <a:r>
              <a:rPr lang="es-ES" sz="2800" dirty="0">
                <a:latin typeface="Source Sans Pro" panose="020B0503030403020204" pitchFamily="34" charset="0"/>
                <a:hlinkClick r:id="rId5">
                  <a:extLst>
                    <a:ext uri="{A12FA001-AC4F-418D-AE19-62706E023703}">
                      <ahyp:hlinkClr xmlns:ahyp="http://schemas.microsoft.com/office/drawing/2018/hyperlinkcolor" val="tx"/>
                    </a:ext>
                  </a:extLst>
                </a:hlinkClick>
              </a:rPr>
              <a:t>Asistencia local</a:t>
            </a:r>
            <a:endParaRPr lang="es-ES" sz="2800" dirty="0">
              <a:latin typeface="Source Sans Pro" panose="020B0503030403020204" pitchFamily="34" charset="0"/>
            </a:endParaRPr>
          </a:p>
          <a:p>
            <a:pPr>
              <a:buFont typeface="Arial" panose="020B0604020202020204" pitchFamily="34" charset="0"/>
              <a:buChar char="•"/>
            </a:pPr>
            <a:r>
              <a:rPr lang="es-ES" sz="2800" dirty="0">
                <a:latin typeface="Source Sans Pro" panose="020B0503030403020204" pitchFamily="34" charset="0"/>
                <a:hlinkClick r:id="rId6">
                  <a:extLst>
                    <a:ext uri="{A12FA001-AC4F-418D-AE19-62706E023703}">
                      <ahyp:hlinkClr xmlns:ahyp="http://schemas.microsoft.com/office/drawing/2018/hyperlinkcolor" val="tx"/>
                    </a:ext>
                  </a:extLst>
                </a:hlinkClick>
              </a:rPr>
              <a:t>Participe en los esfuerzos de alivio de la SBA</a:t>
            </a:r>
            <a:endParaRPr lang="es-ES" sz="2800" dirty="0">
              <a:latin typeface="Source Sans Pro" panose="020B0503030403020204" pitchFamily="34" charset="0"/>
            </a:endParaRPr>
          </a:p>
          <a:p>
            <a:pPr>
              <a:buFont typeface="Arial" panose="020B0604020202020204" pitchFamily="34" charset="0"/>
              <a:buChar char="•"/>
            </a:pPr>
            <a:r>
              <a:rPr lang="es-ES" sz="2800" dirty="0">
                <a:latin typeface="Source Sans Pro" panose="020B0503030403020204" pitchFamily="34" charset="0"/>
                <a:hlinkClick r:id="rId7">
                  <a:extLst>
                    <a:ext uri="{A12FA001-AC4F-418D-AE19-62706E023703}">
                      <ahyp:hlinkClr xmlns:ahyp="http://schemas.microsoft.com/office/drawing/2018/hyperlinkcolor" val="tx"/>
                    </a:ext>
                  </a:extLst>
                </a:hlinkClick>
              </a:rPr>
              <a:t>Productos y recursos de la SBA</a:t>
            </a:r>
            <a:endParaRPr lang="es-ES" sz="2800" dirty="0">
              <a:latin typeface="Source Sans Pro" panose="020B0503030403020204" pitchFamily="34" charset="0"/>
            </a:endParaRPr>
          </a:p>
          <a:p>
            <a:pPr>
              <a:buFont typeface="Arial" panose="020B0604020202020204" pitchFamily="34" charset="0"/>
              <a:buChar char="•"/>
            </a:pPr>
            <a:r>
              <a:rPr lang="es-ES" sz="2800" dirty="0">
                <a:latin typeface="Source Sans Pro" panose="020B0503030403020204" pitchFamily="34" charset="0"/>
                <a:hlinkClick r:id="rId8">
                  <a:extLst>
                    <a:ext uri="{A12FA001-AC4F-418D-AE19-62706E023703}">
                      <ahyp:hlinkClr xmlns:ahyp="http://schemas.microsoft.com/office/drawing/2018/hyperlinkcolor" val="tx"/>
                    </a:ext>
                  </a:extLst>
                </a:hlinkClick>
              </a:rPr>
              <a:t>Acceso a capital</a:t>
            </a:r>
            <a:endParaRPr lang="es-ES" sz="2800" dirty="0">
              <a:latin typeface="Source Sans Pro" panose="020B0503030403020204" pitchFamily="34" charset="0"/>
            </a:endParaRPr>
          </a:p>
          <a:p>
            <a:pPr>
              <a:buFont typeface="Arial" panose="020B0604020202020204" pitchFamily="34" charset="0"/>
              <a:buChar char="•"/>
            </a:pPr>
            <a:r>
              <a:rPr lang="es-ES" sz="2800" dirty="0">
                <a:latin typeface="Source Sans Pro" panose="020B0503030403020204" pitchFamily="34" charset="0"/>
                <a:hlinkClick r:id="rId9">
                  <a:extLst>
                    <a:ext uri="{A12FA001-AC4F-418D-AE19-62706E023703}">
                      <ahyp:hlinkClr xmlns:ahyp="http://schemas.microsoft.com/office/drawing/2018/hyperlinkcolor" val="tx"/>
                    </a:ext>
                  </a:extLst>
                </a:hlinkClick>
              </a:rPr>
              <a:t>Asistencia para exportar</a:t>
            </a:r>
            <a:endParaRPr lang="es-ES" sz="2800" dirty="0">
              <a:latin typeface="Source Sans Pro" panose="020B0503030403020204" pitchFamily="34" charset="0"/>
            </a:endParaRPr>
          </a:p>
          <a:p>
            <a:pPr>
              <a:buFont typeface="Arial" panose="020B0604020202020204" pitchFamily="34" charset="0"/>
              <a:buChar char="•"/>
            </a:pPr>
            <a:r>
              <a:rPr lang="es-ES" sz="2800" dirty="0">
                <a:latin typeface="Source Sans Pro" panose="020B0503030403020204" pitchFamily="34" charset="0"/>
                <a:hlinkClick r:id="rId10">
                  <a:extLst>
                    <a:ext uri="{A12FA001-AC4F-418D-AE19-62706E023703}">
                      <ahyp:hlinkClr xmlns:ahyp="http://schemas.microsoft.com/office/drawing/2018/hyperlinkcolor" val="tx"/>
                    </a:ext>
                  </a:extLst>
                </a:hlinkClick>
              </a:rPr>
              <a:t>Contratos con el gobierno</a:t>
            </a:r>
            <a:endParaRPr lang="es-ES" sz="2800" dirty="0">
              <a:latin typeface="Source Sans Pro" panose="020B0503030403020204" pitchFamily="34" charset="0"/>
            </a:endParaRPr>
          </a:p>
          <a:p>
            <a:pPr>
              <a:buFont typeface="Arial" panose="020B0604020202020204" pitchFamily="34" charset="0"/>
              <a:buChar char="•"/>
            </a:pPr>
            <a:r>
              <a:rPr lang="es-ES" sz="2800" dirty="0">
                <a:solidFill>
                  <a:schemeClr val="accent5"/>
                </a:solidFill>
                <a:latin typeface="Source Sans Pro" panose="020B0503030403020204" pitchFamily="34" charset="0"/>
              </a:rPr>
              <a:t>https://www.sba.gov/coronavirus</a:t>
            </a:r>
          </a:p>
        </p:txBody>
      </p:sp>
      <p:pic>
        <p:nvPicPr>
          <p:cNvPr id="14" name="Picture 13">
            <a:extLst>
              <a:ext uri="{FF2B5EF4-FFF2-40B4-BE49-F238E27FC236}">
                <a16:creationId xmlns:a16="http://schemas.microsoft.com/office/drawing/2014/main" id="{B7355090-5E0F-4E5E-9BDD-24F108C2D68C}"/>
              </a:ext>
            </a:extLst>
          </p:cNvPr>
          <p:cNvPicPr>
            <a:picLocks noChangeAspect="1"/>
          </p:cNvPicPr>
          <p:nvPr/>
        </p:nvPicPr>
        <p:blipFill>
          <a:blip r:embed="rId11"/>
          <a:stretch>
            <a:fillRect/>
          </a:stretch>
        </p:blipFill>
        <p:spPr>
          <a:xfrm>
            <a:off x="7700210" y="2213218"/>
            <a:ext cx="3234089" cy="170426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959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C072-A1F0-49B7-B2A5-014178EA8B5B}"/>
              </a:ext>
            </a:extLst>
          </p:cNvPr>
          <p:cNvSpPr>
            <a:spLocks noGrp="1"/>
          </p:cNvSpPr>
          <p:nvPr>
            <p:ph type="title"/>
          </p:nvPr>
        </p:nvSpPr>
        <p:spPr/>
        <p:txBody>
          <a:bodyPr/>
          <a:lstStyle/>
          <a:p>
            <a:br>
              <a:rPr lang="es-MX" dirty="0"/>
            </a:br>
            <a:r>
              <a:rPr lang="es-MX" dirty="0"/>
              <a:t>Recursos Disponibles para el Condado de Yuma </a:t>
            </a:r>
            <a:br>
              <a:rPr lang="en-US" dirty="0"/>
            </a:br>
            <a:endParaRPr lang="es-MX" dirty="0"/>
          </a:p>
        </p:txBody>
      </p:sp>
      <p:sp>
        <p:nvSpPr>
          <p:cNvPr id="3" name="Content Placeholder 2">
            <a:extLst>
              <a:ext uri="{FF2B5EF4-FFF2-40B4-BE49-F238E27FC236}">
                <a16:creationId xmlns:a16="http://schemas.microsoft.com/office/drawing/2014/main" id="{D7BC004D-BB7F-47B2-8B62-267103BC4F4B}"/>
              </a:ext>
            </a:extLst>
          </p:cNvPr>
          <p:cNvSpPr>
            <a:spLocks noGrp="1"/>
          </p:cNvSpPr>
          <p:nvPr>
            <p:ph idx="1"/>
          </p:nvPr>
        </p:nvSpPr>
        <p:spPr>
          <a:xfrm>
            <a:off x="818712" y="1982804"/>
            <a:ext cx="10554574" cy="4360243"/>
          </a:xfrm>
        </p:spPr>
        <p:txBody>
          <a:bodyPr>
            <a:normAutofit fontScale="85000" lnSpcReduction="20000"/>
          </a:bodyPr>
          <a:lstStyle/>
          <a:p>
            <a:endParaRPr lang="es-MX" dirty="0"/>
          </a:p>
          <a:p>
            <a:r>
              <a:rPr lang="es-MX" sz="2100" dirty="0"/>
              <a:t>Entrega de alimentos por el Banco de Comida en el Centro para Adultos Mayores en San Luis, AZ.</a:t>
            </a:r>
            <a:endParaRPr lang="en-US" sz="2100" dirty="0"/>
          </a:p>
          <a:p>
            <a:r>
              <a:rPr lang="es-MX" sz="2100" dirty="0"/>
              <a:t>WACOG  tendrá una </a:t>
            </a:r>
            <a:r>
              <a:rPr lang="es-MX" sz="2100" dirty="0" err="1"/>
              <a:t>pre-inscripción</a:t>
            </a:r>
            <a:r>
              <a:rPr lang="es-MX" sz="2100" dirty="0"/>
              <a:t> para asistencia de Servicios Públicos para personas mayores de 65 anos y personas discapacitadas. Llamar al número  928 782-1886.</a:t>
            </a:r>
            <a:endParaRPr lang="en-US" sz="2100" dirty="0"/>
          </a:p>
          <a:p>
            <a:r>
              <a:rPr lang="es-MX" sz="2100" dirty="0"/>
              <a:t>WACOG ofrece comidas congeladas a domicilio para las personas de la tercera edad en San Luis, AZ, </a:t>
            </a:r>
            <a:r>
              <a:rPr lang="es-MX" sz="2100" dirty="0" err="1"/>
              <a:t>Somerton</a:t>
            </a:r>
            <a:r>
              <a:rPr lang="es-MX" sz="2100" dirty="0"/>
              <a:t> y Yuma, solo tiene que llamar para solicitar al número  1800 782-1886.</a:t>
            </a:r>
            <a:endParaRPr lang="en-US" sz="2100" dirty="0"/>
          </a:p>
          <a:p>
            <a:r>
              <a:rPr lang="es-MX" sz="2100" dirty="0"/>
              <a:t>WACOG ofrece servicio de asistencia para pago de renta en San Luis, AZ, </a:t>
            </a:r>
            <a:r>
              <a:rPr lang="es-MX" sz="2100" dirty="0" err="1"/>
              <a:t>Somerton</a:t>
            </a:r>
            <a:r>
              <a:rPr lang="es-MX" sz="2100" dirty="0"/>
              <a:t> y Yuma, el número  para llamar es el 928 782-3462.</a:t>
            </a:r>
            <a:endParaRPr lang="en-US" sz="2100" dirty="0"/>
          </a:p>
          <a:p>
            <a:r>
              <a:rPr lang="es-MX" sz="2100" dirty="0"/>
              <a:t>WACOG también ofrece asistencia para pagar luz, agua y gas para las personas que tengan contrato con APS, </a:t>
            </a:r>
            <a:r>
              <a:rPr lang="es-MX" sz="2100" dirty="0" err="1"/>
              <a:t>Southwest</a:t>
            </a:r>
            <a:r>
              <a:rPr lang="es-MX" sz="2100" dirty="0"/>
              <a:t> Gas, en San Luis AZ, </a:t>
            </a:r>
            <a:r>
              <a:rPr lang="es-MX" sz="2100" dirty="0" err="1"/>
              <a:t>Somerton</a:t>
            </a:r>
            <a:r>
              <a:rPr lang="es-MX" sz="2100" dirty="0"/>
              <a:t> y Yuma, el número  para llamar es el  928 782-3462</a:t>
            </a:r>
          </a:p>
          <a:p>
            <a:r>
              <a:rPr lang="en-US" sz="2100" dirty="0">
                <a:solidFill>
                  <a:schemeClr val="accent5"/>
                </a:solidFill>
                <a:hlinkClick r:id="rId2">
                  <a:extLst>
                    <a:ext uri="{A12FA001-AC4F-418D-AE19-62706E023703}">
                      <ahyp:hlinkClr xmlns:ahyp="http://schemas.microsoft.com/office/drawing/2018/hyperlinkcolor" val="tx"/>
                    </a:ext>
                  </a:extLst>
                </a:hlinkClick>
              </a:rPr>
              <a:t>https://www.wacog.com/</a:t>
            </a:r>
            <a:r>
              <a:rPr lang="en-US" sz="2100" dirty="0">
                <a:solidFill>
                  <a:schemeClr val="accent5"/>
                </a:solidFill>
              </a:rPr>
              <a:t> </a:t>
            </a:r>
          </a:p>
          <a:p>
            <a:pPr marL="0" indent="0">
              <a:buNone/>
            </a:pPr>
            <a:r>
              <a:rPr lang="es-MX" dirty="0"/>
              <a:t> </a:t>
            </a:r>
            <a:endParaRPr lang="en-US" dirty="0"/>
          </a:p>
          <a:p>
            <a:endParaRPr lang="es-MX" dirty="0"/>
          </a:p>
        </p:txBody>
      </p:sp>
      <p:pic>
        <p:nvPicPr>
          <p:cNvPr id="5" name="Picture 4">
            <a:extLst>
              <a:ext uri="{FF2B5EF4-FFF2-40B4-BE49-F238E27FC236}">
                <a16:creationId xmlns:a16="http://schemas.microsoft.com/office/drawing/2014/main" id="{2571015F-0D1E-4A49-A7DF-B0331030CD32}"/>
              </a:ext>
            </a:extLst>
          </p:cNvPr>
          <p:cNvPicPr>
            <a:picLocks noChangeAspect="1"/>
          </p:cNvPicPr>
          <p:nvPr/>
        </p:nvPicPr>
        <p:blipFill>
          <a:blip r:embed="rId3"/>
          <a:stretch>
            <a:fillRect/>
          </a:stretch>
        </p:blipFill>
        <p:spPr>
          <a:xfrm>
            <a:off x="7991576" y="1039530"/>
            <a:ext cx="2163078" cy="97045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13961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MX" dirty="0"/>
              <a:t>Asistencia Para Servicios Públicos </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fontScale="92500" lnSpcReduction="20000"/>
          </a:bodyPr>
          <a:lstStyle/>
          <a:p>
            <a:r>
              <a:rPr lang="es-ES" dirty="0"/>
              <a:t>Asistencia de alquiler e hipoteca</a:t>
            </a:r>
          </a:p>
          <a:p>
            <a:pPr lvl="1"/>
            <a:r>
              <a:rPr lang="es-ES" dirty="0"/>
              <a:t>Save Our Home AZ: ofrece asistencia para la reducción de capital, asistencia mensual de subsidio hipotecario para los </a:t>
            </a:r>
            <a:r>
              <a:rPr lang="es-MX" dirty="0"/>
              <a:t>arizonenses</a:t>
            </a:r>
            <a:r>
              <a:rPr lang="es-ES" dirty="0"/>
              <a:t> menores y desempleados y asistencia para la eliminación del segundo gravamen a los propietarios de viviendas calificados de Arizona. </a:t>
            </a:r>
            <a:r>
              <a:rPr lang="en-US" dirty="0">
                <a:solidFill>
                  <a:schemeClr val="accent5"/>
                </a:solidFill>
                <a:hlinkClick r:id="rId3">
                  <a:extLst>
                    <a:ext uri="{A12FA001-AC4F-418D-AE19-62706E023703}">
                      <ahyp:hlinkClr xmlns:ahyp="http://schemas.microsoft.com/office/drawing/2018/hyperlinkcolor" val="tx"/>
                    </a:ext>
                  </a:extLst>
                </a:hlinkClick>
              </a:rPr>
              <a:t>https://housing.az.gov/save-our-home</a:t>
            </a:r>
            <a:r>
              <a:rPr lang="en-US" dirty="0">
                <a:solidFill>
                  <a:schemeClr val="accent5"/>
                </a:solidFill>
              </a:rPr>
              <a:t> </a:t>
            </a:r>
            <a:endParaRPr lang="es-ES" dirty="0">
              <a:solidFill>
                <a:schemeClr val="accent5"/>
              </a:solidFill>
            </a:endParaRPr>
          </a:p>
          <a:p>
            <a:pPr lvl="1"/>
            <a:r>
              <a:rPr lang="es-ES" dirty="0"/>
              <a:t>Asistencia para la prevención del desalojo del alquiler: los inquilinos afectados por COVID-19 que encuentran que no pueden pagar el alquiler completo pueden calificar para recibir asistencia. </a:t>
            </a:r>
            <a:r>
              <a:rPr lang="en-US" dirty="0">
                <a:solidFill>
                  <a:schemeClr val="accent5"/>
                </a:solidFill>
                <a:hlinkClick r:id="rId4">
                  <a:extLst>
                    <a:ext uri="{A12FA001-AC4F-418D-AE19-62706E023703}">
                      <ahyp:hlinkClr xmlns:ahyp="http://schemas.microsoft.com/office/drawing/2018/hyperlinkcolor" val="tx"/>
                    </a:ext>
                  </a:extLst>
                </a:hlinkClick>
              </a:rPr>
              <a:t>https://www.saveourhomeaz.gov/ra/</a:t>
            </a:r>
            <a:endParaRPr lang="es-ES" dirty="0">
              <a:solidFill>
                <a:schemeClr val="accent5"/>
              </a:solidFill>
            </a:endParaRPr>
          </a:p>
        </p:txBody>
      </p:sp>
      <p:pic>
        <p:nvPicPr>
          <p:cNvPr id="5" name="Picture 4">
            <a:extLst>
              <a:ext uri="{FF2B5EF4-FFF2-40B4-BE49-F238E27FC236}">
                <a16:creationId xmlns:a16="http://schemas.microsoft.com/office/drawing/2014/main" id="{A067BDD8-25F5-4D53-86E3-6201354EF21E}"/>
              </a:ext>
            </a:extLst>
          </p:cNvPr>
          <p:cNvPicPr>
            <a:picLocks noChangeAspect="1"/>
          </p:cNvPicPr>
          <p:nvPr/>
        </p:nvPicPr>
        <p:blipFill>
          <a:blip r:embed="rId5"/>
          <a:stretch>
            <a:fillRect/>
          </a:stretch>
        </p:blipFill>
        <p:spPr>
          <a:xfrm>
            <a:off x="9289482" y="558265"/>
            <a:ext cx="2020202" cy="2001252"/>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8373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5665-583F-4DD8-814D-FECA92009E9A}"/>
              </a:ext>
            </a:extLst>
          </p:cNvPr>
          <p:cNvSpPr>
            <a:spLocks noGrp="1"/>
          </p:cNvSpPr>
          <p:nvPr>
            <p:ph type="title"/>
          </p:nvPr>
        </p:nvSpPr>
        <p:spPr bwMode="white"/>
        <p:txBody>
          <a:bodyPr/>
          <a:lstStyle/>
          <a:p>
            <a:r>
              <a:rPr lang="es-ES" sz="4000" dirty="0"/>
              <a:t>La Guía de recursos comunitarios pretende ser un recurso integral para las personas y familias de la comunidad que han sido afectadas por el brote de coronavirus.</a:t>
            </a:r>
            <a:endParaRPr lang="en-US" sz="4000" dirty="0"/>
          </a:p>
        </p:txBody>
      </p:sp>
    </p:spTree>
    <p:extLst>
      <p:ext uri="{BB962C8B-B14F-4D97-AF65-F5344CB8AC3E}">
        <p14:creationId xmlns:p14="http://schemas.microsoft.com/office/powerpoint/2010/main" val="3869094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MX" dirty="0"/>
              <a:t>Asistencia Para Servicios Públicos </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fontScale="77500" lnSpcReduction="20000"/>
          </a:bodyPr>
          <a:lstStyle/>
          <a:p>
            <a:r>
              <a:rPr lang="es-ES" dirty="0"/>
              <a:t>Utilidades</a:t>
            </a:r>
          </a:p>
          <a:p>
            <a:pPr lvl="1"/>
            <a:r>
              <a:rPr lang="en-US" dirty="0"/>
              <a:t>APS Crisis Bill Assistance Program - WACOG Yuma </a:t>
            </a:r>
          </a:p>
          <a:p>
            <a:pPr marL="457200" lvl="1" indent="0">
              <a:buNone/>
            </a:pPr>
            <a:r>
              <a:rPr lang="en-US" dirty="0"/>
              <a:t>Brinda </a:t>
            </a:r>
            <a:r>
              <a:rPr lang="es-MX" dirty="0"/>
              <a:t>asistencia</a:t>
            </a:r>
            <a:r>
              <a:rPr lang="en-US" dirty="0"/>
              <a:t> </a:t>
            </a:r>
            <a:r>
              <a:rPr lang="es-MX" dirty="0"/>
              <a:t>temporal</a:t>
            </a:r>
            <a:r>
              <a:rPr lang="en-US" dirty="0"/>
              <a:t> de crisis de hasta $800 para </a:t>
            </a:r>
            <a:r>
              <a:rPr lang="es-MX" dirty="0"/>
              <a:t>cubrir</a:t>
            </a:r>
            <a:r>
              <a:rPr lang="en-US" dirty="0"/>
              <a:t> </a:t>
            </a:r>
            <a:r>
              <a:rPr lang="es-MX" dirty="0"/>
              <a:t>facturas</a:t>
            </a:r>
            <a:r>
              <a:rPr lang="en-US" dirty="0"/>
              <a:t> </a:t>
            </a:r>
            <a:r>
              <a:rPr lang="es-MX" dirty="0"/>
              <a:t>residenciales</a:t>
            </a:r>
            <a:r>
              <a:rPr lang="en-US" dirty="0"/>
              <a:t> de APS </a:t>
            </a:r>
            <a:r>
              <a:rPr lang="es-MX" dirty="0"/>
              <a:t>actuales</a:t>
            </a:r>
            <a:r>
              <a:rPr lang="en-US" dirty="0"/>
              <a:t> o </a:t>
            </a:r>
            <a:r>
              <a:rPr lang="es-MX" dirty="0"/>
              <a:t>vencidas.</a:t>
            </a:r>
          </a:p>
          <a:p>
            <a:pPr lvl="1"/>
            <a:r>
              <a:rPr lang="en-US" dirty="0"/>
              <a:t>The Salvation Army Social Services – Yuma 928-782-2509</a:t>
            </a:r>
          </a:p>
          <a:p>
            <a:pPr marL="457200" lvl="1" indent="0">
              <a:buNone/>
            </a:pPr>
            <a:r>
              <a:rPr lang="es-ES" dirty="0"/>
              <a:t>Brinda asistencia financiera para facturas de gas, combustible para calefacción, agua y electricidad a personas con avisos de cierre de servicios públicos y boletos de autobús.</a:t>
            </a:r>
          </a:p>
          <a:p>
            <a:pPr lvl="1"/>
            <a:r>
              <a:rPr lang="en-US" dirty="0"/>
              <a:t>WACOG Utility Assistance Program</a:t>
            </a:r>
          </a:p>
          <a:p>
            <a:pPr marL="457200" lvl="1" indent="0">
              <a:buNone/>
            </a:pPr>
            <a:r>
              <a:rPr lang="es-ES" dirty="0"/>
              <a:t>Brinda asistencia financiera para pagar electricidad, gas, propano, madera y carbón para personas de bajos ingresos.</a:t>
            </a:r>
            <a:endParaRPr lang="en-US" dirty="0"/>
          </a:p>
        </p:txBody>
      </p:sp>
      <p:pic>
        <p:nvPicPr>
          <p:cNvPr id="6146" name="Picture 2" descr="Western Arizona Council of Governments | WACOG">
            <a:extLst>
              <a:ext uri="{FF2B5EF4-FFF2-40B4-BE49-F238E27FC236}">
                <a16:creationId xmlns:a16="http://schemas.microsoft.com/office/drawing/2014/main" id="{AF86D6D3-12CA-4F52-966D-720454E57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370" y="586389"/>
            <a:ext cx="2143125" cy="2143125"/>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0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MX" dirty="0"/>
              <a:t>Recursos Financieros</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a:bodyPr>
          <a:lstStyle/>
          <a:p>
            <a:r>
              <a:rPr lang="es-ES" dirty="0"/>
              <a:t>Beneficios de desempleado</a:t>
            </a:r>
          </a:p>
          <a:p>
            <a:pPr lvl="1"/>
            <a:r>
              <a:rPr lang="es-ES" dirty="0"/>
              <a:t>El Departamento de Trabajo de EE. UU. Emitió una guía para los programas estatales de seguro de desempleo para extender los beneficios a las personas cuyo estado de empleo se ve afectado por COVID-19. Visite el portal del Programa de seguro de desempleo de Arizona para solicitar beneficios y presentar reclamos semanales, o llámelos de lunes a viernes de 8 am a 5 </a:t>
            </a:r>
            <a:r>
              <a:rPr lang="es-ES" dirty="0">
                <a:solidFill>
                  <a:schemeClr val="accent5"/>
                </a:solidFill>
              </a:rPr>
              <a:t>877-600-2722</a:t>
            </a:r>
            <a:r>
              <a:rPr lang="es-ES" dirty="0"/>
              <a:t> ( sin cargo).</a:t>
            </a:r>
            <a:endParaRPr lang="en-US" dirty="0"/>
          </a:p>
        </p:txBody>
      </p:sp>
      <p:pic>
        <p:nvPicPr>
          <p:cNvPr id="5" name="Picture 4">
            <a:extLst>
              <a:ext uri="{FF2B5EF4-FFF2-40B4-BE49-F238E27FC236}">
                <a16:creationId xmlns:a16="http://schemas.microsoft.com/office/drawing/2014/main" id="{A6E1FE4A-8967-4434-84A7-9A6439CAA510}"/>
              </a:ext>
            </a:extLst>
          </p:cNvPr>
          <p:cNvPicPr>
            <a:picLocks noChangeAspect="1"/>
          </p:cNvPicPr>
          <p:nvPr/>
        </p:nvPicPr>
        <p:blipFill>
          <a:blip r:embed="rId3"/>
          <a:stretch>
            <a:fillRect/>
          </a:stretch>
        </p:blipFill>
        <p:spPr>
          <a:xfrm>
            <a:off x="7372351" y="161925"/>
            <a:ext cx="2514600" cy="1666876"/>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90702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MX" dirty="0"/>
              <a:t>Recursos Financieros</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3418117"/>
          </a:xfrm>
        </p:spPr>
        <p:txBody>
          <a:bodyPr anchor="ctr">
            <a:normAutofit/>
          </a:bodyPr>
          <a:lstStyle/>
          <a:p>
            <a:r>
              <a:rPr lang="en-US" dirty="0"/>
              <a:t>Ayuda Para Negocios – Chicanos Por La Causa</a:t>
            </a:r>
          </a:p>
          <a:p>
            <a:pPr lvl="1"/>
            <a:r>
              <a:rPr lang="en-US" dirty="0"/>
              <a:t>MICROPRÉSTAMO COVID-19</a:t>
            </a:r>
          </a:p>
          <a:p>
            <a:pPr lvl="1"/>
            <a:r>
              <a:rPr lang="en-US" dirty="0"/>
              <a:t>PROTECCIÓN AL PAGO DE NOMINA (PPP)</a:t>
            </a:r>
          </a:p>
          <a:p>
            <a:pPr lvl="1"/>
            <a:r>
              <a:rPr lang="en-US" b="1" dirty="0">
                <a:solidFill>
                  <a:schemeClr val="accent5"/>
                </a:solidFill>
              </a:rPr>
              <a:t>  </a:t>
            </a:r>
            <a:r>
              <a:rPr lang="en-US" dirty="0">
                <a:solidFill>
                  <a:schemeClr val="accent5"/>
                </a:solidFill>
              </a:rPr>
              <a:t>https://www.cplc.org/</a:t>
            </a:r>
          </a:p>
        </p:txBody>
      </p:sp>
      <p:pic>
        <p:nvPicPr>
          <p:cNvPr id="5" name="Picture 4">
            <a:extLst>
              <a:ext uri="{FF2B5EF4-FFF2-40B4-BE49-F238E27FC236}">
                <a16:creationId xmlns:a16="http://schemas.microsoft.com/office/drawing/2014/main" id="{E45E7264-2AEB-4809-812C-5C5133EC9AD1}"/>
              </a:ext>
            </a:extLst>
          </p:cNvPr>
          <p:cNvPicPr>
            <a:picLocks noChangeAspect="1"/>
          </p:cNvPicPr>
          <p:nvPr/>
        </p:nvPicPr>
        <p:blipFill rotWithShape="1">
          <a:blip r:embed="rId3"/>
          <a:srcRect l="21136" r="24606"/>
          <a:stretch/>
        </p:blipFill>
        <p:spPr>
          <a:xfrm>
            <a:off x="8258476" y="504592"/>
            <a:ext cx="1463040" cy="1673191"/>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02082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ES" dirty="0"/>
              <a:t>Sitios web locales, estatales y nacionales</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a:bodyPr>
          <a:lstStyle/>
          <a:p>
            <a:r>
              <a:rPr lang="en-US" dirty="0"/>
              <a:t>Yuma County COVID-19 Webpage</a:t>
            </a:r>
          </a:p>
          <a:p>
            <a:pPr lvl="1"/>
            <a:r>
              <a:rPr lang="en-US" dirty="0">
                <a:solidFill>
                  <a:schemeClr val="accent5"/>
                </a:solidFill>
                <a:hlinkClick r:id="rId3">
                  <a:extLst>
                    <a:ext uri="{A12FA001-AC4F-418D-AE19-62706E023703}">
                      <ahyp:hlinkClr xmlns:ahyp="http://schemas.microsoft.com/office/drawing/2018/hyperlinkcolor" val="tx"/>
                    </a:ext>
                  </a:extLst>
                </a:hlinkClick>
              </a:rPr>
              <a:t>https://www.yumacountyaz.gov/home</a:t>
            </a:r>
            <a:endParaRPr lang="en-US" dirty="0">
              <a:solidFill>
                <a:schemeClr val="accent5"/>
              </a:solidFill>
            </a:endParaRPr>
          </a:p>
          <a:p>
            <a:r>
              <a:rPr lang="es-ES" dirty="0"/>
              <a:t>Encuentre asistencia alimentaria, ayuda para pagar facturas y otros programas gratuitos o de costo reducido, incluidos los nuevos programas para la pandemia de COVID-19</a:t>
            </a:r>
          </a:p>
          <a:p>
            <a:pPr lvl="1"/>
            <a:r>
              <a:rPr lang="en-US" dirty="0">
                <a:solidFill>
                  <a:schemeClr val="accent5"/>
                </a:solidFill>
                <a:hlinkClick r:id="rId4">
                  <a:extLst>
                    <a:ext uri="{A12FA001-AC4F-418D-AE19-62706E023703}">
                      <ahyp:hlinkClr xmlns:ahyp="http://schemas.microsoft.com/office/drawing/2018/hyperlinkcolor" val="tx"/>
                    </a:ext>
                  </a:extLst>
                </a:hlinkClick>
              </a:rPr>
              <a:t>https://findhelp.org/</a:t>
            </a:r>
            <a:endParaRPr lang="en-US" dirty="0">
              <a:solidFill>
                <a:schemeClr val="accent5"/>
              </a:solidFill>
            </a:endParaRPr>
          </a:p>
        </p:txBody>
      </p:sp>
      <p:pic>
        <p:nvPicPr>
          <p:cNvPr id="5" name="Picture 4">
            <a:extLst>
              <a:ext uri="{FF2B5EF4-FFF2-40B4-BE49-F238E27FC236}">
                <a16:creationId xmlns:a16="http://schemas.microsoft.com/office/drawing/2014/main" id="{09015201-996D-4D6E-AD51-CC999C56509F}"/>
              </a:ext>
            </a:extLst>
          </p:cNvPr>
          <p:cNvPicPr>
            <a:picLocks noChangeAspect="1"/>
          </p:cNvPicPr>
          <p:nvPr/>
        </p:nvPicPr>
        <p:blipFill>
          <a:blip r:embed="rId5"/>
          <a:stretch>
            <a:fillRect/>
          </a:stretch>
        </p:blipFill>
        <p:spPr>
          <a:xfrm>
            <a:off x="8681988" y="1333311"/>
            <a:ext cx="1771048" cy="177795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8796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ES" dirty="0"/>
              <a:t>Sitios web locales, estatales y nacionales</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a:bodyPr>
          <a:lstStyle/>
          <a:p>
            <a:r>
              <a:rPr lang="es-MX" sz="2400" dirty="0"/>
              <a:t>Servicios</a:t>
            </a:r>
            <a:r>
              <a:rPr lang="en-US" sz="2400" dirty="0"/>
              <a:t> de </a:t>
            </a:r>
            <a:r>
              <a:rPr lang="es-MX" sz="2400" dirty="0"/>
              <a:t>abuso</a:t>
            </a:r>
            <a:r>
              <a:rPr lang="en-US" sz="2400" dirty="0"/>
              <a:t> </a:t>
            </a:r>
            <a:r>
              <a:rPr lang="es-MX" sz="2400" dirty="0"/>
              <a:t>doméstico</a:t>
            </a:r>
          </a:p>
          <a:p>
            <a:pPr lvl="1"/>
            <a:r>
              <a:rPr lang="en-US" sz="2400" dirty="0">
                <a:solidFill>
                  <a:schemeClr val="accent1"/>
                </a:solidFill>
                <a:hlinkClick r:id="rId3">
                  <a:extLst>
                    <a:ext uri="{A12FA001-AC4F-418D-AE19-62706E023703}">
                      <ahyp:hlinkClr xmlns:ahyp="http://schemas.microsoft.com/office/drawing/2018/hyperlinkcolor" val="tx"/>
                    </a:ext>
                  </a:extLst>
                </a:hlinkClick>
              </a:rPr>
              <a:t>https://www.thehotline.org/</a:t>
            </a:r>
            <a:endParaRPr lang="en-US" sz="2400" dirty="0">
              <a:solidFill>
                <a:schemeClr val="accent1"/>
              </a:solidFill>
            </a:endParaRPr>
          </a:p>
          <a:p>
            <a:pPr lvl="1"/>
            <a:r>
              <a:rPr lang="en-US" sz="2400" dirty="0"/>
              <a:t>Llama 1.800.799.7233</a:t>
            </a:r>
          </a:p>
          <a:p>
            <a:r>
              <a:rPr lang="en-US" sz="2400" dirty="0"/>
              <a:t>Arizona COVID-19 RESOURCES AND TIPS</a:t>
            </a:r>
          </a:p>
          <a:p>
            <a:pPr lvl="1"/>
            <a:r>
              <a:rPr lang="en-US" sz="2400" dirty="0">
                <a:solidFill>
                  <a:schemeClr val="accent1"/>
                </a:solidFill>
                <a:hlinkClick r:id="rId4">
                  <a:extLst>
                    <a:ext uri="{A12FA001-AC4F-418D-AE19-62706E023703}">
                      <ahyp:hlinkClr xmlns:ahyp="http://schemas.microsoft.com/office/drawing/2018/hyperlinkcolor" val="tx"/>
                    </a:ext>
                  </a:extLst>
                </a:hlinkClick>
              </a:rPr>
              <a:t>http://aztownhall.org/COVID-19-Resources</a:t>
            </a:r>
            <a:endParaRPr lang="en-US" sz="2400" dirty="0">
              <a:solidFill>
                <a:schemeClr val="accent1"/>
              </a:solidFill>
            </a:endParaRPr>
          </a:p>
          <a:p>
            <a:pPr lvl="1"/>
            <a:endParaRPr lang="en-US" sz="1800" dirty="0"/>
          </a:p>
        </p:txBody>
      </p:sp>
      <p:pic>
        <p:nvPicPr>
          <p:cNvPr id="5" name="Picture 4">
            <a:extLst>
              <a:ext uri="{FF2B5EF4-FFF2-40B4-BE49-F238E27FC236}">
                <a16:creationId xmlns:a16="http://schemas.microsoft.com/office/drawing/2014/main" id="{DA9B467A-07A8-405B-B838-02016FE783A5}"/>
              </a:ext>
            </a:extLst>
          </p:cNvPr>
          <p:cNvPicPr>
            <a:picLocks noChangeAspect="1"/>
          </p:cNvPicPr>
          <p:nvPr/>
        </p:nvPicPr>
        <p:blipFill rotWithShape="1">
          <a:blip r:embed="rId5"/>
          <a:srcRect l="14589" r="12767"/>
          <a:stretch/>
        </p:blipFill>
        <p:spPr>
          <a:xfrm>
            <a:off x="7184822" y="2374233"/>
            <a:ext cx="2841494" cy="217501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51159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ES" dirty="0"/>
              <a:t>Información de crisis o emergencias</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a:bodyPr>
          <a:lstStyle/>
          <a:p>
            <a:r>
              <a:rPr lang="es-ES" dirty="0"/>
              <a:t>Un equipo de enfermeras y personal de salud mental disponibles para ayudar a aquellos que experimentan una crisis y necesitan asistencia inmediata, las 24 horas del día, los 365 días del año.</a:t>
            </a:r>
          </a:p>
          <a:p>
            <a:r>
              <a:rPr lang="es-ES" dirty="0"/>
              <a:t>Si está en crisis inmediata, ya sea para usted o su ser querido, llame a la línea de crisis de la comunidad</a:t>
            </a:r>
          </a:p>
          <a:p>
            <a:pPr lvl="1"/>
            <a:r>
              <a:rPr lang="en-US" b="1" dirty="0"/>
              <a:t>1 (866) 495-6735</a:t>
            </a:r>
          </a:p>
          <a:p>
            <a:pPr marL="0" indent="0">
              <a:buNone/>
            </a:pPr>
            <a:endParaRPr lang="en-US" dirty="0"/>
          </a:p>
        </p:txBody>
      </p:sp>
      <p:pic>
        <p:nvPicPr>
          <p:cNvPr id="5" name="Picture 4">
            <a:extLst>
              <a:ext uri="{FF2B5EF4-FFF2-40B4-BE49-F238E27FC236}">
                <a16:creationId xmlns:a16="http://schemas.microsoft.com/office/drawing/2014/main" id="{42D31A17-9320-45FD-A427-859B189EF5F0}"/>
              </a:ext>
            </a:extLst>
          </p:cNvPr>
          <p:cNvPicPr>
            <a:picLocks noChangeAspect="1"/>
          </p:cNvPicPr>
          <p:nvPr/>
        </p:nvPicPr>
        <p:blipFill rotWithShape="1">
          <a:blip r:embed="rId3"/>
          <a:srcRect b="7879"/>
          <a:stretch/>
        </p:blipFill>
        <p:spPr>
          <a:xfrm>
            <a:off x="10058400" y="529390"/>
            <a:ext cx="1472665" cy="146304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4809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CB9F-D760-4D75-8414-CDC889E19169}"/>
              </a:ext>
            </a:extLst>
          </p:cNvPr>
          <p:cNvSpPr>
            <a:spLocks noGrp="1"/>
          </p:cNvSpPr>
          <p:nvPr>
            <p:ph type="title"/>
          </p:nvPr>
        </p:nvSpPr>
        <p:spPr>
          <a:xfrm>
            <a:off x="354676" y="447188"/>
            <a:ext cx="9304713" cy="970450"/>
          </a:xfrm>
        </p:spPr>
        <p:txBody>
          <a:bodyPr/>
          <a:lstStyle/>
          <a:p>
            <a:br>
              <a:rPr lang="es-ES" dirty="0"/>
            </a:br>
            <a:r>
              <a:rPr lang="es-ES" dirty="0"/>
              <a:t>Tratamiento de abuso de sustancias</a:t>
            </a:r>
            <a:br>
              <a:rPr lang="en-US" dirty="0"/>
            </a:br>
            <a:endParaRPr lang="es-MX" dirty="0"/>
          </a:p>
        </p:txBody>
      </p:sp>
      <p:sp>
        <p:nvSpPr>
          <p:cNvPr id="3" name="Content Placeholder 2">
            <a:extLst>
              <a:ext uri="{FF2B5EF4-FFF2-40B4-BE49-F238E27FC236}">
                <a16:creationId xmlns:a16="http://schemas.microsoft.com/office/drawing/2014/main" id="{2D96C60E-C2D8-4C40-97E6-52F0BC958433}"/>
              </a:ext>
            </a:extLst>
          </p:cNvPr>
          <p:cNvSpPr>
            <a:spLocks noGrp="1"/>
          </p:cNvSpPr>
          <p:nvPr>
            <p:ph idx="1"/>
          </p:nvPr>
        </p:nvSpPr>
        <p:spPr>
          <a:xfrm>
            <a:off x="818712" y="2222287"/>
            <a:ext cx="10554574" cy="3086313"/>
          </a:xfrm>
        </p:spPr>
        <p:txBody>
          <a:bodyPr>
            <a:normAutofit/>
          </a:bodyPr>
          <a:lstStyle/>
          <a:p>
            <a:r>
              <a:rPr lang="es-ES" sz="2400" dirty="0"/>
              <a:t>Busque un proveedor de tratamiento cerca de usted en el sitio web de la Administración de Servicios de Abuso de Sustancias y Salud Mental (SAMHSA</a:t>
            </a:r>
            <a:endParaRPr lang="en-US" sz="2400" dirty="0"/>
          </a:p>
          <a:p>
            <a:r>
              <a:rPr lang="en-US" sz="2400" b="1" dirty="0">
                <a:solidFill>
                  <a:schemeClr val="accent1"/>
                </a:solidFill>
                <a:hlinkClick r:id="rId2">
                  <a:extLst>
                    <a:ext uri="{A12FA001-AC4F-418D-AE19-62706E023703}">
                      <ahyp:hlinkClr xmlns:ahyp="http://schemas.microsoft.com/office/drawing/2018/hyperlinkcolor" val="tx"/>
                    </a:ext>
                  </a:extLst>
                </a:hlinkClick>
              </a:rPr>
              <a:t>https://www.samhsa.gov/find-treatment</a:t>
            </a:r>
            <a:r>
              <a:rPr lang="en-US" sz="2400" b="1" dirty="0">
                <a:solidFill>
                  <a:schemeClr val="accent1"/>
                </a:solidFill>
              </a:rPr>
              <a:t> </a:t>
            </a:r>
            <a:endParaRPr lang="es-MX" sz="2400" dirty="0">
              <a:solidFill>
                <a:schemeClr val="accent1"/>
              </a:solidFill>
            </a:endParaRPr>
          </a:p>
        </p:txBody>
      </p:sp>
      <p:pic>
        <p:nvPicPr>
          <p:cNvPr id="5" name="Picture 4">
            <a:extLst>
              <a:ext uri="{FF2B5EF4-FFF2-40B4-BE49-F238E27FC236}">
                <a16:creationId xmlns:a16="http://schemas.microsoft.com/office/drawing/2014/main" id="{92A9F900-EF87-40D2-8C60-AA8270FF0833}"/>
              </a:ext>
            </a:extLst>
          </p:cNvPr>
          <p:cNvPicPr>
            <a:picLocks noChangeAspect="1"/>
          </p:cNvPicPr>
          <p:nvPr/>
        </p:nvPicPr>
        <p:blipFill>
          <a:blip r:embed="rId3"/>
          <a:stretch>
            <a:fillRect/>
          </a:stretch>
        </p:blipFill>
        <p:spPr>
          <a:xfrm>
            <a:off x="9509760" y="447188"/>
            <a:ext cx="2327564" cy="1775099"/>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634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n-US" dirty="0"/>
              <a:t>Catholic Community Services</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0" y="2435579"/>
            <a:ext cx="10571998" cy="3975233"/>
          </a:xfrm>
        </p:spPr>
        <p:txBody>
          <a:bodyPr anchor="ctr">
            <a:normAutofit fontScale="92500" lnSpcReduction="20000"/>
          </a:bodyPr>
          <a:lstStyle/>
          <a:p>
            <a:r>
              <a:rPr lang="es-MX" sz="2400" dirty="0"/>
              <a:t>Servicios</a:t>
            </a:r>
            <a:r>
              <a:rPr lang="en-US" sz="2400" dirty="0"/>
              <a:t> que se </a:t>
            </a:r>
            <a:r>
              <a:rPr lang="es-MX" sz="2400" dirty="0"/>
              <a:t>ofrecen</a:t>
            </a:r>
          </a:p>
          <a:p>
            <a:r>
              <a:rPr lang="es-ES" sz="2400" dirty="0" err="1"/>
              <a:t>Safe</a:t>
            </a:r>
            <a:r>
              <a:rPr lang="es-ES" sz="2400" dirty="0"/>
              <a:t> House - Refugio de violencia doméstica</a:t>
            </a:r>
            <a:endParaRPr lang="en-US" sz="2400" dirty="0"/>
          </a:p>
          <a:p>
            <a:r>
              <a:rPr lang="en-US" sz="2400" dirty="0"/>
              <a:t>Daybreak Adult Day Health Care</a:t>
            </a:r>
          </a:p>
          <a:p>
            <a:r>
              <a:rPr lang="es-MX" sz="2400" dirty="0"/>
              <a:t>Asesoramiento</a:t>
            </a:r>
            <a:r>
              <a:rPr lang="en-US" sz="2400" dirty="0"/>
              <a:t> - CCS-Yuma</a:t>
            </a:r>
          </a:p>
          <a:p>
            <a:r>
              <a:rPr lang="es-ES" sz="2400" dirty="0"/>
              <a:t>Nutrición para personas de tercera edad - </a:t>
            </a:r>
            <a:r>
              <a:rPr lang="es-ES" sz="2400"/>
              <a:t>Comidas Congeladas </a:t>
            </a:r>
            <a:r>
              <a:rPr lang="es-ES" sz="2400" dirty="0"/>
              <a:t>- CCS-Yuma</a:t>
            </a:r>
            <a:endParaRPr lang="en-US" sz="2400" dirty="0"/>
          </a:p>
          <a:p>
            <a:r>
              <a:rPr lang="es-ES" sz="2400" dirty="0"/>
              <a:t>Nutrición para personas de tercera edad - Comidas a domicilio - CCS-Yuma</a:t>
            </a:r>
            <a:endParaRPr lang="en-US" sz="2400" dirty="0"/>
          </a:p>
          <a:p>
            <a:pPr marL="0" indent="0">
              <a:buNone/>
            </a:pPr>
            <a:r>
              <a:rPr lang="en-US" dirty="0">
                <a:solidFill>
                  <a:schemeClr val="accent1"/>
                </a:solidFill>
                <a:hlinkClick r:id="rId3">
                  <a:extLst>
                    <a:ext uri="{A12FA001-AC4F-418D-AE19-62706E023703}">
                      <ahyp:hlinkClr xmlns:ahyp="http://schemas.microsoft.com/office/drawing/2018/hyperlinkcolor" val="tx"/>
                    </a:ext>
                  </a:extLst>
                </a:hlinkClick>
              </a:rPr>
              <a:t>https://www.ccs-soaz.org/home</a:t>
            </a:r>
            <a:endParaRPr lang="en-US" dirty="0">
              <a:solidFill>
                <a:schemeClr val="accent1"/>
              </a:solidFill>
            </a:endParaRPr>
          </a:p>
          <a:p>
            <a:pPr marL="0" indent="0">
              <a:buNone/>
            </a:pPr>
            <a:r>
              <a:rPr lang="en-US" dirty="0"/>
              <a:t>(928) 341-9400</a:t>
            </a:r>
          </a:p>
          <a:p>
            <a:endParaRPr lang="en-US" dirty="0"/>
          </a:p>
        </p:txBody>
      </p:sp>
      <p:pic>
        <p:nvPicPr>
          <p:cNvPr id="5" name="Picture 4">
            <a:extLst>
              <a:ext uri="{FF2B5EF4-FFF2-40B4-BE49-F238E27FC236}">
                <a16:creationId xmlns:a16="http://schemas.microsoft.com/office/drawing/2014/main" id="{95D6F353-0669-4896-9F8A-9DBC156F3A30}"/>
              </a:ext>
            </a:extLst>
          </p:cNvPr>
          <p:cNvPicPr>
            <a:picLocks noChangeAspect="1"/>
          </p:cNvPicPr>
          <p:nvPr/>
        </p:nvPicPr>
        <p:blipFill rotWithShape="1">
          <a:blip r:embed="rId4"/>
          <a:srcRect b="31482"/>
          <a:stretch/>
        </p:blipFill>
        <p:spPr>
          <a:xfrm>
            <a:off x="8470230" y="180397"/>
            <a:ext cx="2738513" cy="1504031"/>
          </a:xfrm>
          <a:prstGeom prst="rect">
            <a:avLst/>
          </a:prstGeom>
        </p:spPr>
      </p:pic>
    </p:spTree>
    <p:extLst>
      <p:ext uri="{BB962C8B-B14F-4D97-AF65-F5344CB8AC3E}">
        <p14:creationId xmlns:p14="http://schemas.microsoft.com/office/powerpoint/2010/main" val="3821058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MX" dirty="0"/>
              <a:t>Economic Impact Payment</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fontScale="55000" lnSpcReduction="20000"/>
          </a:bodyPr>
          <a:lstStyle/>
          <a:p>
            <a:endParaRPr lang="es-MX" dirty="0"/>
          </a:p>
          <a:p>
            <a:r>
              <a:rPr lang="es-MX" dirty="0"/>
              <a:t>Si aún no ha recibido su “Economic Impact </a:t>
            </a:r>
            <a:r>
              <a:rPr lang="es-MX" dirty="0" err="1"/>
              <a:t>Payment</a:t>
            </a:r>
            <a:r>
              <a:rPr lang="es-MX" dirty="0"/>
              <a:t>” </a:t>
            </a:r>
            <a:r>
              <a:rPr lang="es-MX" sz="2500" dirty="0"/>
              <a:t>(</a:t>
            </a:r>
            <a:r>
              <a:rPr lang="es-ES" sz="2500" dirty="0"/>
              <a:t>Pago de Impacto Económico)</a:t>
            </a:r>
            <a:endParaRPr lang="en-US" sz="2500" dirty="0"/>
          </a:p>
          <a:p>
            <a:pPr marL="0" indent="0">
              <a:buNone/>
            </a:pPr>
            <a:r>
              <a:rPr lang="es-MX" dirty="0"/>
              <a:t>      de los $1,200 haga </a:t>
            </a:r>
            <a:r>
              <a:rPr lang="es-MX" dirty="0" err="1"/>
              <a:t>click</a:t>
            </a:r>
            <a:r>
              <a:rPr lang="es-MX" dirty="0"/>
              <a:t> aquí: </a:t>
            </a:r>
            <a:endParaRPr lang="en-US" dirty="0"/>
          </a:p>
          <a:p>
            <a:r>
              <a:rPr lang="es-MX" u="sng" dirty="0">
                <a:solidFill>
                  <a:schemeClr val="accent1"/>
                </a:solidFill>
                <a:hlinkClick r:id="rId3">
                  <a:extLst>
                    <a:ext uri="{A12FA001-AC4F-418D-AE19-62706E023703}">
                      <ahyp:hlinkClr xmlns:ahyp="http://schemas.microsoft.com/office/drawing/2018/hyperlinkcolor" val="tx"/>
                    </a:ext>
                  </a:extLst>
                </a:hlinkClick>
              </a:rPr>
              <a:t>https://www.irs.gov/coronavirus/economic-impact-payments</a:t>
            </a:r>
            <a:endParaRPr lang="en-US" dirty="0">
              <a:solidFill>
                <a:schemeClr val="accent1"/>
              </a:solidFill>
            </a:endParaRPr>
          </a:p>
          <a:p>
            <a:r>
              <a:rPr lang="en-US" dirty="0"/>
              <a:t>Vaya a  “</a:t>
            </a:r>
            <a:r>
              <a:rPr lang="en-US" dirty="0" err="1"/>
              <a:t>Obtener</a:t>
            </a:r>
            <a:r>
              <a:rPr lang="en-US" dirty="0"/>
              <a:t> mi Pago”</a:t>
            </a:r>
          </a:p>
          <a:p>
            <a:r>
              <a:rPr lang="es-MX" dirty="0"/>
              <a:t>Necesitara</a:t>
            </a:r>
            <a:r>
              <a:rPr lang="en-US" dirty="0"/>
              <a:t>:</a:t>
            </a:r>
          </a:p>
          <a:p>
            <a:pPr lvl="1"/>
            <a:r>
              <a:rPr lang="es-MX" dirty="0"/>
              <a:t>Numero de seguro social</a:t>
            </a:r>
            <a:endParaRPr lang="en-US" dirty="0"/>
          </a:p>
          <a:p>
            <a:pPr lvl="1"/>
            <a:r>
              <a:rPr lang="es-MX" dirty="0"/>
              <a:t>Fecha de nacimiento</a:t>
            </a:r>
            <a:endParaRPr lang="en-US" dirty="0"/>
          </a:p>
          <a:p>
            <a:pPr lvl="1"/>
            <a:r>
              <a:rPr lang="es-MX" dirty="0"/>
              <a:t>Domicilio de su último reporte de </a:t>
            </a:r>
            <a:r>
              <a:rPr lang="es-MX" dirty="0" err="1"/>
              <a:t>income</a:t>
            </a:r>
            <a:r>
              <a:rPr lang="es-MX" dirty="0"/>
              <a:t> </a:t>
            </a:r>
            <a:r>
              <a:rPr lang="es-MX" dirty="0" err="1"/>
              <a:t>taxes</a:t>
            </a:r>
            <a:r>
              <a:rPr lang="es-MX" dirty="0"/>
              <a:t> </a:t>
            </a:r>
            <a:endParaRPr lang="en-US" dirty="0"/>
          </a:p>
          <a:p>
            <a:pPr lvl="1"/>
            <a:r>
              <a:rPr lang="es-MX" dirty="0"/>
              <a:t>Para Agregar Información de su Banco tenga a la mano lo siguiente:</a:t>
            </a:r>
            <a:endParaRPr lang="en-US" dirty="0"/>
          </a:p>
          <a:p>
            <a:pPr lvl="1"/>
            <a:r>
              <a:rPr lang="es-MX" dirty="0"/>
              <a:t>Copias de </a:t>
            </a:r>
            <a:r>
              <a:rPr lang="es-MX" dirty="0" err="1"/>
              <a:t>income</a:t>
            </a:r>
            <a:r>
              <a:rPr lang="es-MX" dirty="0"/>
              <a:t> </a:t>
            </a:r>
            <a:r>
              <a:rPr lang="es-MX" dirty="0" err="1"/>
              <a:t>taxes</a:t>
            </a:r>
            <a:r>
              <a:rPr lang="es-MX" dirty="0"/>
              <a:t> del 2018 o 2019</a:t>
            </a:r>
            <a:endParaRPr lang="en-US" dirty="0"/>
          </a:p>
          <a:p>
            <a:pPr lvl="1"/>
            <a:r>
              <a:rPr lang="es-MX" dirty="0"/>
              <a:t>Numero de Ruta y cuenta de su banco</a:t>
            </a:r>
            <a:endParaRPr lang="en-US" dirty="0"/>
          </a:p>
          <a:p>
            <a:pPr marL="0" indent="0">
              <a:buNone/>
            </a:pPr>
            <a:endParaRPr lang="en-US" dirty="0"/>
          </a:p>
        </p:txBody>
      </p:sp>
      <p:pic>
        <p:nvPicPr>
          <p:cNvPr id="5" name="Picture 4">
            <a:extLst>
              <a:ext uri="{FF2B5EF4-FFF2-40B4-BE49-F238E27FC236}">
                <a16:creationId xmlns:a16="http://schemas.microsoft.com/office/drawing/2014/main" id="{AD62248F-6583-492C-B536-B09A07D03FF9}"/>
              </a:ext>
            </a:extLst>
          </p:cNvPr>
          <p:cNvPicPr>
            <a:picLocks noChangeAspect="1"/>
          </p:cNvPicPr>
          <p:nvPr/>
        </p:nvPicPr>
        <p:blipFill>
          <a:blip r:embed="rId4"/>
          <a:stretch>
            <a:fillRect/>
          </a:stretch>
        </p:blipFill>
        <p:spPr>
          <a:xfrm>
            <a:off x="8322368" y="549843"/>
            <a:ext cx="2857500" cy="160020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3853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n-US" dirty="0"/>
              <a:t>Que </a:t>
            </a:r>
            <a:r>
              <a:rPr lang="es-MX" dirty="0"/>
              <a:t>puede</a:t>
            </a:r>
            <a:r>
              <a:rPr lang="en-US" dirty="0"/>
              <a:t> </a:t>
            </a:r>
            <a:r>
              <a:rPr lang="es-MX" dirty="0"/>
              <a:t>hacer</a:t>
            </a:r>
            <a:r>
              <a:rPr lang="en-US" dirty="0"/>
              <a:t> para </a:t>
            </a:r>
            <a:r>
              <a:rPr lang="es-MX" dirty="0"/>
              <a:t>ayudar</a:t>
            </a:r>
            <a:r>
              <a:rPr lang="en-US" dirty="0"/>
              <a:t>?</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a:bodyPr>
          <a:lstStyle/>
          <a:p>
            <a:r>
              <a:rPr lang="es-ES" dirty="0"/>
              <a:t>Infórmese y siga las recomendaciones de</a:t>
            </a:r>
            <a:endParaRPr lang="en-US" dirty="0"/>
          </a:p>
          <a:p>
            <a:r>
              <a:rPr lang="en-US" dirty="0"/>
              <a:t>CDC </a:t>
            </a:r>
            <a:r>
              <a:rPr lang="en-US" dirty="0">
                <a:solidFill>
                  <a:schemeClr val="accent1"/>
                </a:solidFill>
                <a:hlinkClick r:id="rId3">
                  <a:extLst>
                    <a:ext uri="{A12FA001-AC4F-418D-AE19-62706E023703}">
                      <ahyp:hlinkClr xmlns:ahyp="http://schemas.microsoft.com/office/drawing/2018/hyperlinkcolor" val="tx"/>
                    </a:ext>
                  </a:extLst>
                </a:hlinkClick>
              </a:rPr>
              <a:t>https://www.cdc.gov/coronavirus/2019-nCoV/index.html</a:t>
            </a:r>
            <a:endParaRPr lang="en-US" dirty="0">
              <a:solidFill>
                <a:schemeClr val="accent1"/>
              </a:solidFill>
            </a:endParaRPr>
          </a:p>
        </p:txBody>
      </p:sp>
      <p:pic>
        <p:nvPicPr>
          <p:cNvPr id="6" name="Picture 5">
            <a:extLst>
              <a:ext uri="{FF2B5EF4-FFF2-40B4-BE49-F238E27FC236}">
                <a16:creationId xmlns:a16="http://schemas.microsoft.com/office/drawing/2014/main" id="{C99E58CC-A658-4C15-B0AC-892752E13C31}"/>
              </a:ext>
            </a:extLst>
          </p:cNvPr>
          <p:cNvPicPr>
            <a:picLocks noChangeAspect="1"/>
          </p:cNvPicPr>
          <p:nvPr/>
        </p:nvPicPr>
        <p:blipFill rotWithShape="1">
          <a:blip r:embed="rId4"/>
          <a:srcRect b="10446"/>
          <a:stretch/>
        </p:blipFill>
        <p:spPr>
          <a:xfrm>
            <a:off x="8696550" y="1262098"/>
            <a:ext cx="2685448" cy="267502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026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8A57-E9F1-4054-8D7A-2F7E3202EBA8}"/>
              </a:ext>
            </a:extLst>
          </p:cNvPr>
          <p:cNvSpPr>
            <a:spLocks noGrp="1"/>
          </p:cNvSpPr>
          <p:nvPr>
            <p:ph type="title"/>
          </p:nvPr>
        </p:nvSpPr>
        <p:spPr/>
        <p:txBody>
          <a:bodyPr/>
          <a:lstStyle/>
          <a:p>
            <a:r>
              <a:rPr lang="es-MX" sz="2800" dirty="0"/>
              <a:t>Nuestra fe en un Dios bondadoso y providente nos mueve, como comunidad responsable, a buscar todos los recursos existentes, tanto locales como nacionales, que estén al alcance de nuestra comunidad, y compartirlos con aquellos que más los necesiten y así, poder dirigirlos y apoyarlos para que sean de su provecho. </a:t>
            </a:r>
            <a:br>
              <a:rPr lang="es-MX" sz="2800" dirty="0"/>
            </a:br>
            <a:r>
              <a:rPr lang="es-MX" sz="2800" dirty="0"/>
              <a:t>La comunidad unida en búsqueda del bienestar común, ayuda al individuo a encontrarse con un Dios que siempre está presente entre nosotros.  </a:t>
            </a:r>
          </a:p>
        </p:txBody>
      </p:sp>
    </p:spTree>
    <p:extLst>
      <p:ext uri="{BB962C8B-B14F-4D97-AF65-F5344CB8AC3E}">
        <p14:creationId xmlns:p14="http://schemas.microsoft.com/office/powerpoint/2010/main" val="391787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88CC-21E7-43E6-86C6-C7491012F2C1}"/>
              </a:ext>
            </a:extLst>
          </p:cNvPr>
          <p:cNvSpPr>
            <a:spLocks noGrp="1"/>
          </p:cNvSpPr>
          <p:nvPr>
            <p:ph type="title"/>
          </p:nvPr>
        </p:nvSpPr>
        <p:spPr/>
        <p:txBody>
          <a:bodyPr/>
          <a:lstStyle/>
          <a:p>
            <a:r>
              <a:rPr lang="es-US" dirty="0"/>
              <a:t>Servicios</a:t>
            </a:r>
            <a:r>
              <a:rPr lang="en-US" dirty="0"/>
              <a:t> de </a:t>
            </a:r>
            <a:r>
              <a:rPr lang="es-MX" dirty="0"/>
              <a:t>Inmigración</a:t>
            </a:r>
            <a:r>
              <a:rPr lang="en-US" dirty="0"/>
              <a:t> </a:t>
            </a:r>
            <a:endParaRPr lang="es-MX" dirty="0"/>
          </a:p>
        </p:txBody>
      </p:sp>
      <p:sp>
        <p:nvSpPr>
          <p:cNvPr id="3" name="Content Placeholder 2">
            <a:extLst>
              <a:ext uri="{FF2B5EF4-FFF2-40B4-BE49-F238E27FC236}">
                <a16:creationId xmlns:a16="http://schemas.microsoft.com/office/drawing/2014/main" id="{D95102FF-2091-4882-B9EB-A6E2A7E61C6B}"/>
              </a:ext>
            </a:extLst>
          </p:cNvPr>
          <p:cNvSpPr>
            <a:spLocks noGrp="1"/>
          </p:cNvSpPr>
          <p:nvPr>
            <p:ph sz="half" idx="2"/>
          </p:nvPr>
        </p:nvSpPr>
        <p:spPr/>
        <p:txBody>
          <a:bodyPr>
            <a:normAutofit fontScale="85000" lnSpcReduction="10000"/>
          </a:bodyPr>
          <a:lstStyle/>
          <a:p>
            <a:endParaRPr lang="en-US" sz="1400" b="1" u="sng" dirty="0"/>
          </a:p>
          <a:p>
            <a:endParaRPr lang="en-US" sz="1400" b="1" u="sng" dirty="0"/>
          </a:p>
          <a:p>
            <a:endParaRPr lang="en-US" sz="1400" b="1" u="sng" dirty="0"/>
          </a:p>
          <a:p>
            <a:r>
              <a:rPr lang="en-US" sz="1800" b="1" u="sng" dirty="0"/>
              <a:t>Ley </a:t>
            </a:r>
            <a:r>
              <a:rPr lang="es-MX" sz="1800" b="1" u="sng" dirty="0"/>
              <a:t>de Inmigración </a:t>
            </a:r>
          </a:p>
          <a:p>
            <a:pPr lvl="1"/>
            <a:r>
              <a:rPr lang="en-US" sz="1800" dirty="0"/>
              <a:t>American Beginnings Proyecto San Pablo </a:t>
            </a:r>
          </a:p>
          <a:p>
            <a:pPr lvl="1"/>
            <a:r>
              <a:rPr lang="en-US" sz="1800" dirty="0"/>
              <a:t>2215 S 8</a:t>
            </a:r>
            <a:r>
              <a:rPr lang="en-US" sz="1800" baseline="30000" dirty="0"/>
              <a:t>th</a:t>
            </a:r>
            <a:r>
              <a:rPr lang="en-US" sz="1800" dirty="0"/>
              <a:t> Ave., Yuma, AZ 85364 (928) 783-5794 </a:t>
            </a:r>
          </a:p>
          <a:p>
            <a:r>
              <a:rPr lang="en-US" sz="1800" b="1" dirty="0"/>
              <a:t>Campesinos sin Fronteras </a:t>
            </a:r>
          </a:p>
          <a:p>
            <a:pPr lvl="1"/>
            <a:r>
              <a:rPr lang="en-US" sz="1800" dirty="0"/>
              <a:t>663 E Main St Ste A, Somerton, AZ 85350  (928) 627-5995 </a:t>
            </a:r>
          </a:p>
          <a:p>
            <a:pPr lvl="1"/>
            <a:r>
              <a:rPr lang="en-US" sz="1800" dirty="0"/>
              <a:t> 800 E Cesar Chavez Blvd, San Luis AZ 85349 (Fernando Padilla CC) (928) 627-1060</a:t>
            </a:r>
          </a:p>
          <a:p>
            <a:r>
              <a:rPr lang="es-ES" sz="1500" dirty="0"/>
              <a:t>Se brindan servicios a toda la comunidad, incluido el trabajo agrícola</a:t>
            </a:r>
            <a:r>
              <a:rPr lang="en-US" sz="1500" dirty="0"/>
              <a:t> </a:t>
            </a:r>
            <a:r>
              <a:rPr lang="es-ES" sz="1500" dirty="0"/>
              <a:t>familias, nuevos inmigrantes e individuos con familias de bajos ingresos para mejorar la calidad de vida.</a:t>
            </a:r>
          </a:p>
          <a:p>
            <a:r>
              <a:rPr lang="es-ES" sz="1500" dirty="0"/>
              <a:t>Salud conductual: violencia doméstica, DUI, tratamiento de abuso de sustancias con licencia y servicios de manejo de la ira.</a:t>
            </a:r>
            <a:endParaRPr lang="en-US" sz="1500" dirty="0"/>
          </a:p>
          <a:p>
            <a:endParaRPr lang="es-ES" sz="1500" dirty="0"/>
          </a:p>
          <a:p>
            <a:endParaRPr lang="en-US" sz="1500" dirty="0"/>
          </a:p>
          <a:p>
            <a:pPr marL="0" indent="0">
              <a:buNone/>
            </a:pPr>
            <a:endParaRPr lang="en-US" sz="1400" dirty="0"/>
          </a:p>
          <a:p>
            <a:endParaRPr lang="en-US" sz="1400" dirty="0"/>
          </a:p>
          <a:p>
            <a:endParaRPr lang="es-MX" sz="1400" dirty="0"/>
          </a:p>
        </p:txBody>
      </p:sp>
    </p:spTree>
    <p:extLst>
      <p:ext uri="{BB962C8B-B14F-4D97-AF65-F5344CB8AC3E}">
        <p14:creationId xmlns:p14="http://schemas.microsoft.com/office/powerpoint/2010/main" val="2266562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pPr>
              <a:lnSpc>
                <a:spcPct val="90000"/>
              </a:lnSpc>
            </a:pPr>
            <a:r>
              <a:rPr lang="es-MX" sz="3700" dirty="0"/>
              <a:t>Recursos</a:t>
            </a:r>
            <a:r>
              <a:rPr lang="en-US" sz="3700" dirty="0"/>
              <a:t> para </a:t>
            </a:r>
            <a:r>
              <a:rPr lang="es-MX" sz="3700" dirty="0"/>
              <a:t>Católicos</a:t>
            </a:r>
            <a:r>
              <a:rPr lang="en-US" sz="3700" dirty="0"/>
              <a:t> </a:t>
            </a:r>
            <a:r>
              <a:rPr lang="es-MX" sz="3700" dirty="0"/>
              <a:t>en</a:t>
            </a:r>
            <a:r>
              <a:rPr lang="en-US" sz="3700" dirty="0"/>
              <a:t> el </a:t>
            </a:r>
            <a:r>
              <a:rPr lang="es-MX" sz="3700" dirty="0"/>
              <a:t>hogar</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1"/>
          </p:nvPr>
        </p:nvSpPr>
        <p:spPr>
          <a:xfrm>
            <a:off x="366328" y="2068282"/>
            <a:ext cx="5553071" cy="4592100"/>
          </a:xfrm>
          <a:ln>
            <a:solidFill>
              <a:schemeClr val="accent1"/>
            </a:solidFill>
          </a:ln>
        </p:spPr>
        <p:txBody>
          <a:bodyPr anchor="ctr">
            <a:normAutofit/>
          </a:bodyPr>
          <a:lstStyle/>
          <a:p>
            <a:r>
              <a:rPr lang="en-US" dirty="0">
                <a:solidFill>
                  <a:schemeClr val="accent1"/>
                </a:solidFill>
                <a:hlinkClick r:id="rId3">
                  <a:extLst>
                    <a:ext uri="{A12FA001-AC4F-418D-AE19-62706E023703}">
                      <ahyp:hlinkClr xmlns:ahyp="http://schemas.microsoft.com/office/drawing/2018/hyperlinkcolor" val="tx"/>
                    </a:ext>
                  </a:extLst>
                </a:hlinkClick>
              </a:rPr>
              <a:t>http://www.usccb.org/about/communications/resources-for-catholics-at-home-during-covid-19.cfm</a:t>
            </a:r>
            <a:endParaRPr lang="en-US" dirty="0">
              <a:solidFill>
                <a:schemeClr val="accent1"/>
              </a:solidFill>
            </a:endParaRPr>
          </a:p>
          <a:p>
            <a:pPr marL="0" indent="0">
              <a:buNone/>
            </a:pPr>
            <a:br>
              <a:rPr lang="en-US" dirty="0"/>
            </a:br>
            <a:br>
              <a:rPr lang="en-US" dirty="0"/>
            </a:br>
            <a:endParaRPr lang="en-US" dirty="0"/>
          </a:p>
        </p:txBody>
      </p:sp>
      <p:pic>
        <p:nvPicPr>
          <p:cNvPr id="8" name="Picture 7">
            <a:extLst>
              <a:ext uri="{FF2B5EF4-FFF2-40B4-BE49-F238E27FC236}">
                <a16:creationId xmlns:a16="http://schemas.microsoft.com/office/drawing/2014/main" id="{EA8BFE18-9999-42AF-9C1B-BE8C590FF623}"/>
              </a:ext>
            </a:extLst>
          </p:cNvPr>
          <p:cNvPicPr>
            <a:picLocks noChangeAspect="1"/>
          </p:cNvPicPr>
          <p:nvPr/>
        </p:nvPicPr>
        <p:blipFill>
          <a:blip r:embed="rId4"/>
          <a:stretch>
            <a:fillRect/>
          </a:stretch>
        </p:blipFill>
        <p:spPr>
          <a:xfrm>
            <a:off x="6096000" y="119270"/>
            <a:ext cx="5989983" cy="654111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330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s-MX" dirty="0"/>
              <a:t>Recursos</a:t>
            </a:r>
            <a:r>
              <a:rPr lang="en-US" dirty="0"/>
              <a:t> para ser </a:t>
            </a:r>
            <a:r>
              <a:rPr lang="es-MX" dirty="0"/>
              <a:t>discutidos</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1"/>
          </p:nvPr>
        </p:nvSpPr>
        <p:spPr>
          <a:xfrm>
            <a:off x="809625" y="2222500"/>
            <a:ext cx="10440761" cy="3638550"/>
          </a:xfrm>
        </p:spPr>
        <p:txBody>
          <a:bodyPr>
            <a:normAutofit/>
          </a:bodyPr>
          <a:lstStyle/>
          <a:p>
            <a:r>
              <a:rPr lang="es-ES" sz="2000" dirty="0"/>
              <a:t>Prueba para COVID-19</a:t>
            </a:r>
          </a:p>
          <a:p>
            <a:r>
              <a:rPr lang="es-ES" sz="2000" dirty="0"/>
              <a:t>Yuma County 2-1-1  </a:t>
            </a:r>
          </a:p>
          <a:p>
            <a:r>
              <a:rPr lang="es-ES" sz="2000" dirty="0"/>
              <a:t>Alimentos, comidas y otros servicios </a:t>
            </a:r>
          </a:p>
          <a:p>
            <a:pPr lvl="1"/>
            <a:r>
              <a:rPr lang="es-ES" sz="1800" dirty="0"/>
              <a:t>Para familias con niños en edad escolar</a:t>
            </a:r>
          </a:p>
          <a:p>
            <a:pPr lvl="1"/>
            <a:r>
              <a:rPr lang="es-ES" sz="1800" dirty="0"/>
              <a:t>Beneficios de reemplazo P-EBT </a:t>
            </a:r>
          </a:p>
          <a:p>
            <a:pPr lvl="1"/>
            <a:r>
              <a:rPr lang="es-ES" sz="1800" dirty="0"/>
              <a:t>Para personas mayores y adultos con discapacidades</a:t>
            </a:r>
          </a:p>
          <a:p>
            <a:r>
              <a:rPr lang="es-ES" sz="2000" dirty="0"/>
              <a:t>Orientación y recursos de préstamos </a:t>
            </a:r>
          </a:p>
          <a:p>
            <a:pPr lvl="1"/>
            <a:r>
              <a:rPr lang="es-ES" sz="1800" dirty="0"/>
              <a:t>Para las pequeñas empresas</a:t>
            </a:r>
          </a:p>
          <a:p>
            <a:endParaRPr lang="es-ES" sz="2000" dirty="0"/>
          </a:p>
        </p:txBody>
      </p:sp>
      <p:pic>
        <p:nvPicPr>
          <p:cNvPr id="1028" name="Picture 4" descr="What do you call the disease caused by the novel coronavirus? Covid-19">
            <a:extLst>
              <a:ext uri="{FF2B5EF4-FFF2-40B4-BE49-F238E27FC236}">
                <a16:creationId xmlns:a16="http://schemas.microsoft.com/office/drawing/2014/main" id="{464AE999-A227-4366-8922-4CB993782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657" y="2401729"/>
            <a:ext cx="4080042" cy="328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4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s-MX" dirty="0"/>
              <a:t>Recursos</a:t>
            </a:r>
            <a:r>
              <a:rPr lang="en-US" dirty="0"/>
              <a:t> para ser </a:t>
            </a:r>
            <a:r>
              <a:rPr lang="es-MX" dirty="0"/>
              <a:t>discutidos cont.</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1"/>
          </p:nvPr>
        </p:nvSpPr>
        <p:spPr>
          <a:xfrm>
            <a:off x="123825" y="2148697"/>
            <a:ext cx="11497368" cy="3891582"/>
          </a:xfrm>
        </p:spPr>
        <p:txBody>
          <a:bodyPr>
            <a:normAutofit/>
          </a:bodyPr>
          <a:lstStyle/>
          <a:p>
            <a:pPr lvl="1"/>
            <a:r>
              <a:rPr lang="es-ES" sz="2000" dirty="0"/>
              <a:t>Asistencia Para Servicios Públicos </a:t>
            </a:r>
          </a:p>
          <a:p>
            <a:pPr lvl="1"/>
            <a:r>
              <a:rPr lang="es-ES" sz="2000" dirty="0"/>
              <a:t>Recursos Financieros</a:t>
            </a:r>
          </a:p>
          <a:p>
            <a:pPr lvl="1"/>
            <a:r>
              <a:rPr lang="es-ES" sz="2000" dirty="0"/>
              <a:t>Pago de Impacto Económico</a:t>
            </a:r>
            <a:endParaRPr lang="en-US" sz="2000" dirty="0"/>
          </a:p>
          <a:p>
            <a:pPr lvl="1"/>
            <a:r>
              <a:rPr lang="es-ES" sz="2000" dirty="0"/>
              <a:t>Sitios web locales, estatales y nacionales</a:t>
            </a:r>
          </a:p>
          <a:p>
            <a:pPr lvl="1"/>
            <a:r>
              <a:rPr lang="es-ES" sz="2000" dirty="0"/>
              <a:t>Información de crisis o emergencias</a:t>
            </a:r>
          </a:p>
          <a:p>
            <a:pPr lvl="1"/>
            <a:r>
              <a:rPr lang="es-US" sz="2000" dirty="0"/>
              <a:t>Servicios</a:t>
            </a:r>
            <a:r>
              <a:rPr lang="en-US" sz="2000" dirty="0"/>
              <a:t> de </a:t>
            </a:r>
            <a:r>
              <a:rPr lang="es-MX" sz="2000" dirty="0"/>
              <a:t>Inmigración</a:t>
            </a:r>
            <a:r>
              <a:rPr lang="en-US" sz="2000" dirty="0"/>
              <a:t> </a:t>
            </a:r>
            <a:endParaRPr lang="es-ES" sz="2000" dirty="0"/>
          </a:p>
          <a:p>
            <a:pPr lvl="1"/>
            <a:endParaRPr lang="es-ES" sz="2000" dirty="0"/>
          </a:p>
        </p:txBody>
      </p:sp>
      <p:pic>
        <p:nvPicPr>
          <p:cNvPr id="1028" name="Picture 4" descr="What do you call the disease caused by the novel coronavirus? Covid-19">
            <a:extLst>
              <a:ext uri="{FF2B5EF4-FFF2-40B4-BE49-F238E27FC236}">
                <a16:creationId xmlns:a16="http://schemas.microsoft.com/office/drawing/2014/main" id="{464AE999-A227-4366-8922-4CB993782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716" y="2148697"/>
            <a:ext cx="4080042" cy="328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8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r>
              <a:rPr lang="es-MX" dirty="0"/>
              <a:t>Prueba</a:t>
            </a:r>
            <a:r>
              <a:rPr lang="en-US" dirty="0"/>
              <a:t> para COVID-19</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ormAutofit fontScale="85000" lnSpcReduction="20000"/>
          </a:bodyPr>
          <a:lstStyle/>
          <a:p>
            <a:r>
              <a:rPr lang="es-ES" dirty="0">
                <a:ea typeface="Tahoma" panose="020B0604030504040204" pitchFamily="34" charset="0"/>
                <a:cs typeface="Tahoma" panose="020B0604030504040204" pitchFamily="34" charset="0"/>
              </a:rPr>
              <a:t>Hablar por teléfono</a:t>
            </a:r>
          </a:p>
          <a:p>
            <a:pPr lvl="1"/>
            <a:r>
              <a:rPr lang="es-ES" dirty="0">
                <a:ea typeface="Tahoma" panose="020B0604030504040204" pitchFamily="34" charset="0"/>
                <a:cs typeface="Tahoma" panose="020B0604030504040204" pitchFamily="34" charset="0"/>
              </a:rPr>
              <a:t>Si le preocupa que pueda tener COVID-19 y experimente síntomas como fiebre o tos seca, llame al </a:t>
            </a:r>
            <a:r>
              <a:rPr lang="es-ES" dirty="0">
                <a:solidFill>
                  <a:schemeClr val="accent5"/>
                </a:solidFill>
                <a:ea typeface="Tahoma" panose="020B0604030504040204" pitchFamily="34" charset="0"/>
                <a:cs typeface="Tahoma" panose="020B0604030504040204" pitchFamily="34" charset="0"/>
              </a:rPr>
              <a:t>1-844-549-1851</a:t>
            </a:r>
            <a:r>
              <a:rPr lang="es-ES" dirty="0">
                <a:ea typeface="Tahoma" panose="020B0604030504040204" pitchFamily="34" charset="0"/>
                <a:cs typeface="Tahoma" panose="020B0604030504040204" pitchFamily="34" charset="0"/>
              </a:rPr>
              <a:t> para hacerse una prueba telefónica.</a:t>
            </a:r>
          </a:p>
          <a:p>
            <a:pPr lvl="1"/>
            <a:r>
              <a:rPr lang="es-ES" dirty="0">
                <a:ea typeface="Tahoma" panose="020B0604030504040204" pitchFamily="34" charset="0"/>
                <a:cs typeface="Tahoma" panose="020B0604030504040204" pitchFamily="34" charset="0"/>
              </a:rPr>
              <a:t>En persona: debe ser ordenado por un médico</a:t>
            </a:r>
          </a:p>
          <a:p>
            <a:pPr lvl="2"/>
            <a:r>
              <a:rPr lang="es-ES" dirty="0">
                <a:ea typeface="Tahoma" panose="020B0604030504040204" pitchFamily="34" charset="0"/>
                <a:cs typeface="Tahoma" panose="020B0604030504040204" pitchFamily="34" charset="0"/>
              </a:rPr>
              <a:t>YRMC</a:t>
            </a:r>
          </a:p>
          <a:p>
            <a:pPr lvl="2"/>
            <a:r>
              <a:rPr lang="es-ES" dirty="0">
                <a:ea typeface="Tahoma" panose="020B0604030504040204" pitchFamily="34" charset="0"/>
                <a:cs typeface="Tahoma" panose="020B0604030504040204" pitchFamily="34" charset="0"/>
              </a:rPr>
              <a:t>Proveedores individuales de atención médica</a:t>
            </a:r>
          </a:p>
          <a:p>
            <a:pPr lvl="2"/>
            <a:r>
              <a:rPr lang="es-ES" dirty="0">
                <a:ea typeface="Tahoma" panose="020B0604030504040204" pitchFamily="34" charset="0"/>
                <a:cs typeface="Tahoma" panose="020B0604030504040204" pitchFamily="34" charset="0"/>
              </a:rPr>
              <a:t>Cuidados urgentes (Urgent Cares)</a:t>
            </a:r>
          </a:p>
          <a:p>
            <a:pPr lvl="2"/>
            <a:r>
              <a:rPr lang="es-ES" dirty="0">
                <a:ea typeface="Tahoma" panose="020B0604030504040204" pitchFamily="34" charset="0"/>
                <a:cs typeface="Tahoma" panose="020B0604030504040204" pitchFamily="34" charset="0"/>
              </a:rPr>
              <a:t>Laboratorios comerciales</a:t>
            </a:r>
            <a:endParaRPr lang="en-US" dirty="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822570F5-926F-434A-B616-1741E4E7051B}"/>
              </a:ext>
            </a:extLst>
          </p:cNvPr>
          <p:cNvPicPr>
            <a:picLocks noChangeAspect="1"/>
          </p:cNvPicPr>
          <p:nvPr/>
        </p:nvPicPr>
        <p:blipFill>
          <a:blip r:embed="rId3"/>
          <a:stretch>
            <a:fillRect/>
          </a:stretch>
        </p:blipFill>
        <p:spPr>
          <a:xfrm>
            <a:off x="7449451" y="156125"/>
            <a:ext cx="2952750" cy="155257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946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73A3-1E7B-40AF-BC75-ED28B074CC98}"/>
              </a:ext>
            </a:extLst>
          </p:cNvPr>
          <p:cNvSpPr>
            <a:spLocks noGrp="1"/>
          </p:cNvSpPr>
          <p:nvPr>
            <p:ph type="title"/>
          </p:nvPr>
        </p:nvSpPr>
        <p:spPr>
          <a:xfrm>
            <a:off x="569368" y="269507"/>
            <a:ext cx="10571998" cy="1273632"/>
          </a:xfrm>
        </p:spPr>
        <p:txBody>
          <a:bodyPr/>
          <a:lstStyle/>
          <a:p>
            <a:br>
              <a:rPr lang="es-MX" sz="2400" dirty="0"/>
            </a:br>
            <a:br>
              <a:rPr lang="es-MX" sz="2400" dirty="0"/>
            </a:br>
            <a:br>
              <a:rPr lang="es-MX" sz="3600" dirty="0"/>
            </a:br>
            <a:r>
              <a:rPr lang="es-MX" sz="3600" dirty="0"/>
              <a:t>Prueba</a:t>
            </a:r>
            <a:r>
              <a:rPr lang="en-US" sz="3600" dirty="0"/>
              <a:t> para COVID-19</a:t>
            </a:r>
            <a:r>
              <a:rPr lang="es-MX" sz="3600" dirty="0"/>
              <a:t>                                                                                                                                        </a:t>
            </a:r>
            <a:br>
              <a:rPr lang="es-MX" sz="3600" dirty="0"/>
            </a:br>
            <a:r>
              <a:rPr lang="es-MX" sz="2400" dirty="0"/>
              <a:t>Yuma County </a:t>
            </a:r>
            <a:r>
              <a:rPr lang="en-US" sz="2400" dirty="0"/>
              <a:t>Public</a:t>
            </a:r>
            <a:r>
              <a:rPr lang="es-MX" sz="2400" dirty="0"/>
              <a:t> </a:t>
            </a:r>
            <a:r>
              <a:rPr lang="en-US" sz="2400" dirty="0"/>
              <a:t>Health</a:t>
            </a:r>
            <a:r>
              <a:rPr lang="es-MX" sz="2400" dirty="0"/>
              <a:t> </a:t>
            </a:r>
            <a:br>
              <a:rPr lang="en-US" sz="1200" dirty="0"/>
            </a:br>
            <a:r>
              <a:rPr lang="en-US" sz="3600" dirty="0"/>
              <a:t> </a:t>
            </a:r>
            <a:br>
              <a:rPr lang="en-US" sz="3600" dirty="0"/>
            </a:br>
            <a:br>
              <a:rPr lang="en-US" sz="3600" dirty="0"/>
            </a:br>
            <a:endParaRPr lang="es-MX" sz="3600" dirty="0"/>
          </a:p>
        </p:txBody>
      </p:sp>
      <p:sp>
        <p:nvSpPr>
          <p:cNvPr id="7" name="Content Placeholder 6">
            <a:extLst>
              <a:ext uri="{FF2B5EF4-FFF2-40B4-BE49-F238E27FC236}">
                <a16:creationId xmlns:a16="http://schemas.microsoft.com/office/drawing/2014/main" id="{F5CCC479-2BBE-4DB4-95DD-AE99270629FB}"/>
              </a:ext>
            </a:extLst>
          </p:cNvPr>
          <p:cNvSpPr>
            <a:spLocks noGrp="1"/>
          </p:cNvSpPr>
          <p:nvPr>
            <p:ph idx="1"/>
          </p:nvPr>
        </p:nvSpPr>
        <p:spPr>
          <a:xfrm>
            <a:off x="188844" y="2017121"/>
            <a:ext cx="11897140" cy="4194836"/>
          </a:xfrm>
        </p:spPr>
        <p:txBody>
          <a:bodyPr>
            <a:normAutofit fontScale="25000" lnSpcReduction="20000"/>
          </a:bodyPr>
          <a:lstStyle/>
          <a:p>
            <a:endParaRPr lang="es-ES" sz="4800" dirty="0"/>
          </a:p>
          <a:p>
            <a:endParaRPr lang="es-ES" sz="4800"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4800" b="1" u="sng" dirty="0"/>
          </a:p>
          <a:p>
            <a:endParaRPr lang="es-ES" sz="6000" b="1" u="sng" dirty="0"/>
          </a:p>
          <a:p>
            <a:r>
              <a:rPr lang="es-ES" sz="5600" b="1" u="sng" dirty="0" err="1"/>
              <a:t>Sunset</a:t>
            </a:r>
            <a:r>
              <a:rPr lang="es-ES" sz="5600" b="1" u="sng" dirty="0"/>
              <a:t> </a:t>
            </a:r>
            <a:r>
              <a:rPr lang="es-ES" sz="5600" b="1" u="sng" dirty="0" err="1"/>
              <a:t>Health</a:t>
            </a:r>
            <a:r>
              <a:rPr lang="es-ES" sz="5600" b="1" u="sng" dirty="0"/>
              <a:t> </a:t>
            </a:r>
            <a:r>
              <a:rPr lang="es-ES" sz="5600" b="1" u="sng" dirty="0" err="1"/>
              <a:t>Clinic</a:t>
            </a:r>
            <a:r>
              <a:rPr lang="es-ES" sz="5600" b="1" u="sng" dirty="0"/>
              <a:t>: </a:t>
            </a:r>
          </a:p>
          <a:p>
            <a:r>
              <a:rPr lang="es-ES" sz="5000" dirty="0"/>
              <a:t>Las pruebas serán gratuitas para la comunidad y Sunset Health ayudará a cualquier persona que no pueda obtener cobertura médica.</a:t>
            </a:r>
            <a:endParaRPr lang="en-US" sz="5000" dirty="0"/>
          </a:p>
          <a:p>
            <a:r>
              <a:rPr lang="en-US" sz="5600" b="1" u="sng" dirty="0"/>
              <a:t>Yuma - Sunset Health Clinic – 675 S. Avenue B (</a:t>
            </a:r>
            <a:r>
              <a:rPr lang="es-MX" sz="5600" b="1" u="sng" dirty="0"/>
              <a:t>Estacionamiento) </a:t>
            </a:r>
          </a:p>
          <a:p>
            <a:r>
              <a:rPr lang="es-MX" sz="5000" b="1" dirty="0"/>
              <a:t>Sábado: May 30, 2020 de </a:t>
            </a:r>
            <a:r>
              <a:rPr lang="en-US" sz="5000" b="1" dirty="0"/>
              <a:t>8 a.m. a 12 p.m. </a:t>
            </a:r>
            <a:r>
              <a:rPr lang="es-ES" sz="5000" dirty="0"/>
              <a:t>Solo 300 kits de prueba estarán disponibles. Se les darán en orden de como estén llegando.   </a:t>
            </a:r>
          </a:p>
          <a:p>
            <a:endParaRPr lang="es-ES" sz="4800" dirty="0"/>
          </a:p>
          <a:p>
            <a:r>
              <a:rPr lang="es-ES" sz="5600" b="1" dirty="0"/>
              <a:t>Además, pruebas diarias con cita: Puede comunicarse con </a:t>
            </a:r>
            <a:r>
              <a:rPr lang="es-ES" sz="5600" b="1" dirty="0" err="1"/>
              <a:t>Sunset</a:t>
            </a:r>
            <a:r>
              <a:rPr lang="es-ES" sz="5600" b="1" dirty="0"/>
              <a:t> </a:t>
            </a:r>
            <a:r>
              <a:rPr lang="es-ES" sz="5600" b="1" dirty="0" err="1"/>
              <a:t>Health</a:t>
            </a:r>
            <a:r>
              <a:rPr lang="es-ES" sz="5600" b="1" dirty="0"/>
              <a:t> al 928-819-8999 </a:t>
            </a:r>
          </a:p>
          <a:p>
            <a:r>
              <a:rPr lang="en-US" sz="4800" b="1" dirty="0"/>
              <a:t>Sunset Health - San Luis – 815 E. Cesar Chavez Blvd. San Luis, AZ 85349 </a:t>
            </a:r>
            <a:r>
              <a:rPr lang="en-US" sz="4800" dirty="0"/>
              <a:t>- </a:t>
            </a:r>
            <a:r>
              <a:rPr lang="es-MX" sz="4800" dirty="0"/>
              <a:t>Ofreciendo pruebas COVID 19 todos los días de </a:t>
            </a:r>
            <a:r>
              <a:rPr lang="es-MX" sz="4800" b="1" dirty="0"/>
              <a:t>Lunes – Viernes, 8 a.m. – 5 p.m.</a:t>
            </a:r>
          </a:p>
          <a:p>
            <a:r>
              <a:rPr lang="en-US" sz="4800" b="1" dirty="0"/>
              <a:t>Sunset Health – Somerton – 115 N. Somerton Ave. Somerton, AZ 85350 </a:t>
            </a:r>
            <a:r>
              <a:rPr lang="en-US" sz="4800" dirty="0"/>
              <a:t>- </a:t>
            </a:r>
            <a:r>
              <a:rPr lang="es-MX" sz="4800" dirty="0"/>
              <a:t>Ofreciendo pruebas COVID 19 todos los días de </a:t>
            </a:r>
            <a:r>
              <a:rPr lang="es-MX" sz="4800" b="1" dirty="0"/>
              <a:t>Lunes – Viernes, 8 a.m. – 5 p.m.</a:t>
            </a:r>
          </a:p>
          <a:p>
            <a:r>
              <a:rPr lang="en-US" sz="4800" b="1" dirty="0"/>
              <a:t>Sunset Health – Yuma – 675 S. Avenue B Yuma, AZ 85364 </a:t>
            </a:r>
            <a:r>
              <a:rPr lang="en-US" sz="4800" dirty="0"/>
              <a:t>- </a:t>
            </a:r>
            <a:r>
              <a:rPr lang="es-MX" sz="4800" dirty="0"/>
              <a:t>Ofreciendo pruebas COVID 19 todos los días de </a:t>
            </a:r>
            <a:r>
              <a:rPr lang="es-MX" sz="4800" b="1" dirty="0"/>
              <a:t>Lunes – Viernes, 8 a.m. – 5 p.m.</a:t>
            </a:r>
          </a:p>
          <a:p>
            <a:r>
              <a:rPr lang="en-US" sz="4800" b="1" dirty="0"/>
              <a:t>Sunset Health – Yuma – 2060 W. 24th ST Yuma, AZ 85364 </a:t>
            </a:r>
            <a:r>
              <a:rPr lang="en-US" sz="4800" dirty="0"/>
              <a:t>- </a:t>
            </a:r>
            <a:r>
              <a:rPr lang="es-MX" sz="4800" dirty="0">
                <a:ea typeface="Calibri" panose="020F0502020204030204" pitchFamily="34" charset="0"/>
                <a:cs typeface="Times New Roman" panose="02020603050405020304" pitchFamily="18" charset="0"/>
              </a:rPr>
              <a:t>Ofreciendo pruebas COVID 19 todos los días de </a:t>
            </a:r>
            <a:r>
              <a:rPr lang="es-MX" sz="4800" b="1" dirty="0"/>
              <a:t>Lunes – Viernes, 8 a.m. – 5 p.m.</a:t>
            </a:r>
          </a:p>
          <a:p>
            <a:endParaRPr lang="es-ES" sz="4800" dirty="0"/>
          </a:p>
          <a:p>
            <a:endParaRPr lang="es-MX" sz="4400" dirty="0"/>
          </a:p>
          <a:p>
            <a:endParaRPr lang="es-MX" sz="4800" dirty="0"/>
          </a:p>
          <a:p>
            <a:endParaRPr lang="es-MX" sz="4800" dirty="0"/>
          </a:p>
          <a:p>
            <a:endParaRPr lang="es-MX" sz="4800" dirty="0"/>
          </a:p>
          <a:p>
            <a:endParaRPr lang="es-MX" sz="4800" dirty="0"/>
          </a:p>
          <a:p>
            <a:endParaRPr lang="es-MX" sz="4800" dirty="0"/>
          </a:p>
          <a:p>
            <a:pPr marL="0" indent="0">
              <a:buNone/>
            </a:pPr>
            <a:endParaRPr lang="es-MX" sz="4800" dirty="0"/>
          </a:p>
          <a:p>
            <a:pPr marL="0" indent="0">
              <a:buNone/>
            </a:pPr>
            <a:endParaRPr lang="es-MX" sz="4800" dirty="0"/>
          </a:p>
          <a:p>
            <a:pPr marL="0" indent="0">
              <a:buNone/>
            </a:pPr>
            <a:endParaRPr lang="es-MX" sz="4800" dirty="0"/>
          </a:p>
          <a:p>
            <a:pPr marL="0" indent="0">
              <a:buNone/>
            </a:pPr>
            <a:endParaRPr lang="es-MX" sz="4800" dirty="0"/>
          </a:p>
          <a:p>
            <a:pPr marL="0" indent="0">
              <a:buNone/>
            </a:pPr>
            <a:endParaRPr lang="es-MX" sz="4800" dirty="0"/>
          </a:p>
          <a:p>
            <a:pPr marL="0" indent="0">
              <a:buNone/>
            </a:pPr>
            <a:endParaRPr lang="en-US" sz="4800" dirty="0"/>
          </a:p>
          <a:p>
            <a:endParaRPr lang="es-ES" sz="4800" b="1" u="sng" dirty="0"/>
          </a:p>
          <a:p>
            <a:endParaRPr lang="es-ES" sz="4800" b="1" dirty="0"/>
          </a:p>
          <a:p>
            <a:endParaRPr lang="es-ES" sz="4800" dirty="0"/>
          </a:p>
          <a:p>
            <a:endParaRPr lang="es-ES" sz="4800" dirty="0"/>
          </a:p>
          <a:p>
            <a:endParaRPr lang="en-US" sz="4800" dirty="0"/>
          </a:p>
          <a:p>
            <a:endParaRPr lang="en-US" sz="4800" dirty="0"/>
          </a:p>
          <a:p>
            <a:endParaRPr lang="en-US" sz="3000" dirty="0"/>
          </a:p>
          <a:p>
            <a:endParaRPr lang="en-US" sz="1400" dirty="0"/>
          </a:p>
          <a:p>
            <a:pPr marL="0" indent="0">
              <a:buNone/>
            </a:pPr>
            <a:r>
              <a:rPr lang="es-MX" dirty="0"/>
              <a:t> </a:t>
            </a:r>
            <a:endParaRPr lang="en-US" dirty="0"/>
          </a:p>
          <a:p>
            <a:pPr marL="0" indent="0">
              <a:buNone/>
            </a:pPr>
            <a:r>
              <a:rPr lang="es-MX" dirty="0"/>
              <a:t> </a:t>
            </a:r>
            <a:endParaRPr lang="en-US" dirty="0"/>
          </a:p>
          <a:p>
            <a:pPr marL="0" indent="0">
              <a:buNone/>
            </a:pPr>
            <a:r>
              <a:rPr lang="es-MX" dirty="0"/>
              <a:t> </a:t>
            </a:r>
            <a:endParaRPr lang="en-US" dirty="0"/>
          </a:p>
          <a:p>
            <a:endParaRPr lang="es-MX" sz="1400" dirty="0"/>
          </a:p>
        </p:txBody>
      </p:sp>
      <p:sp>
        <p:nvSpPr>
          <p:cNvPr id="8" name="Rectangle 1">
            <a:extLst>
              <a:ext uri="{FF2B5EF4-FFF2-40B4-BE49-F238E27FC236}">
                <a16:creationId xmlns:a16="http://schemas.microsoft.com/office/drawing/2014/main" id="{39794005-EE0B-41AE-B069-029D288E355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88C82ADA-BC73-48D4-BD4C-50054DBFC8E8}"/>
              </a:ext>
            </a:extLst>
          </p:cNvPr>
          <p:cNvPicPr>
            <a:picLocks noChangeAspect="1"/>
          </p:cNvPicPr>
          <p:nvPr/>
        </p:nvPicPr>
        <p:blipFill>
          <a:blip r:embed="rId2"/>
          <a:stretch>
            <a:fillRect/>
          </a:stretch>
        </p:blipFill>
        <p:spPr>
          <a:xfrm>
            <a:off x="7563196" y="464545"/>
            <a:ext cx="2574318" cy="1552575"/>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8290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A823-9F7F-49E9-9B86-14C044364813}"/>
              </a:ext>
            </a:extLst>
          </p:cNvPr>
          <p:cNvSpPr>
            <a:spLocks noGrp="1"/>
          </p:cNvSpPr>
          <p:nvPr>
            <p:ph type="title"/>
          </p:nvPr>
        </p:nvSpPr>
        <p:spPr/>
        <p:txBody>
          <a:bodyPr/>
          <a:lstStyle/>
          <a:p>
            <a:r>
              <a:rPr lang="es-MX" dirty="0"/>
              <a:t>Prueba para COVID – 19 </a:t>
            </a:r>
            <a:br>
              <a:rPr lang="es-MX" dirty="0"/>
            </a:br>
            <a:r>
              <a:rPr lang="es-MX" sz="2800" dirty="0"/>
              <a:t>Yuma County </a:t>
            </a:r>
            <a:r>
              <a:rPr lang="en-US" sz="2800" dirty="0"/>
              <a:t>Public Health</a:t>
            </a:r>
          </a:p>
        </p:txBody>
      </p:sp>
      <p:sp>
        <p:nvSpPr>
          <p:cNvPr id="3" name="Content Placeholder 2">
            <a:extLst>
              <a:ext uri="{FF2B5EF4-FFF2-40B4-BE49-F238E27FC236}">
                <a16:creationId xmlns:a16="http://schemas.microsoft.com/office/drawing/2014/main" id="{5FBDF423-09B8-43A5-BD41-9BAF9373C633}"/>
              </a:ext>
            </a:extLst>
          </p:cNvPr>
          <p:cNvSpPr>
            <a:spLocks noGrp="1"/>
          </p:cNvSpPr>
          <p:nvPr>
            <p:ph idx="1"/>
          </p:nvPr>
        </p:nvSpPr>
        <p:spPr>
          <a:xfrm>
            <a:off x="818712" y="1938131"/>
            <a:ext cx="10979036" cy="4323522"/>
          </a:xfrm>
        </p:spPr>
        <p:txBody>
          <a:bodyPr>
            <a:normAutofit fontScale="85000" lnSpcReduction="10000"/>
          </a:bodyPr>
          <a:lstStyle/>
          <a:p>
            <a:endParaRPr lang="es-ES" b="1" u="sng" dirty="0"/>
          </a:p>
          <a:p>
            <a:r>
              <a:rPr lang="es-ES" b="1" u="sng" dirty="0"/>
              <a:t>Regional Center </a:t>
            </a:r>
            <a:r>
              <a:rPr lang="es-ES" b="1" u="sng" dirty="0" err="1"/>
              <a:t>for</a:t>
            </a:r>
            <a:r>
              <a:rPr lang="es-ES" b="1" u="sng" dirty="0"/>
              <a:t> </a:t>
            </a:r>
            <a:r>
              <a:rPr lang="es-ES" b="1" u="sng" dirty="0" err="1"/>
              <a:t>Border</a:t>
            </a:r>
            <a:r>
              <a:rPr lang="es-ES" b="1" u="sng" dirty="0"/>
              <a:t> </a:t>
            </a:r>
            <a:r>
              <a:rPr lang="es-ES" b="1" u="sng" dirty="0" err="1"/>
              <a:t>Health</a:t>
            </a:r>
            <a:r>
              <a:rPr lang="es-ES" b="1" u="sng" dirty="0"/>
              <a:t>, Inc.</a:t>
            </a:r>
          </a:p>
          <a:p>
            <a:r>
              <a:rPr lang="es-MX" dirty="0"/>
              <a:t>Pruebas disponibles para cualquier persona que haya estado expuesta o experimente los siguientes síntomas: fiebre, tos seca, dificultad  para respirar. </a:t>
            </a:r>
          </a:p>
          <a:p>
            <a:r>
              <a:rPr lang="es-MX" b="1" dirty="0"/>
              <a:t>(Ubicaciones para entrar y conducir) </a:t>
            </a:r>
            <a:r>
              <a:rPr lang="es-MX" b="1" dirty="0" err="1"/>
              <a:t>Walk</a:t>
            </a:r>
            <a:r>
              <a:rPr lang="es-MX" b="1" dirty="0"/>
              <a:t>-Up &amp; Drive </a:t>
            </a:r>
            <a:r>
              <a:rPr lang="es-MX" b="1" dirty="0" err="1"/>
              <a:t>Thru</a:t>
            </a:r>
            <a:r>
              <a:rPr lang="es-MX" b="1" dirty="0"/>
              <a:t> </a:t>
            </a:r>
            <a:r>
              <a:rPr lang="es-MX" b="1" dirty="0" err="1"/>
              <a:t>Locations</a:t>
            </a:r>
            <a:r>
              <a:rPr lang="es-MX" b="1" dirty="0"/>
              <a:t> </a:t>
            </a:r>
          </a:p>
          <a:p>
            <a:r>
              <a:rPr lang="es-MX" b="1" dirty="0"/>
              <a:t>Lunes – Viernes, </a:t>
            </a:r>
            <a:r>
              <a:rPr lang="en-US" b="1" dirty="0"/>
              <a:t>7 – 11 AM Y 3 – 6 PM</a:t>
            </a:r>
            <a:endParaRPr lang="es-MX" b="1" dirty="0"/>
          </a:p>
          <a:p>
            <a:r>
              <a:rPr lang="es-MX" b="1" u="sng" dirty="0" err="1"/>
              <a:t>Somerton</a:t>
            </a:r>
            <a:r>
              <a:rPr lang="es-MX" b="1" u="sng" dirty="0"/>
              <a:t> – </a:t>
            </a:r>
            <a:r>
              <a:rPr lang="es-MX" b="1" u="sng" dirty="0" err="1"/>
              <a:t>Border</a:t>
            </a:r>
            <a:r>
              <a:rPr lang="es-MX" b="1" u="sng" dirty="0"/>
              <a:t> </a:t>
            </a:r>
            <a:r>
              <a:rPr lang="es-MX" b="1" u="sng" dirty="0" err="1"/>
              <a:t>Health</a:t>
            </a:r>
            <a:r>
              <a:rPr lang="es-MX" b="1" u="sng" dirty="0"/>
              <a:t>, Inc. – 950 </a:t>
            </a:r>
            <a:r>
              <a:rPr lang="es-MX" b="1" u="sng" dirty="0" err="1"/>
              <a:t>Main</a:t>
            </a:r>
            <a:r>
              <a:rPr lang="es-MX" b="1" u="sng" dirty="0"/>
              <a:t> Street 928-236-8001</a:t>
            </a:r>
          </a:p>
          <a:p>
            <a:r>
              <a:rPr lang="es-MX" b="1" u="sng" dirty="0"/>
              <a:t>San Luis – </a:t>
            </a:r>
            <a:r>
              <a:rPr lang="es-MX" b="1" u="sng" dirty="0" err="1"/>
              <a:t>Border</a:t>
            </a:r>
            <a:r>
              <a:rPr lang="es-MX" b="1" u="sng" dirty="0"/>
              <a:t> </a:t>
            </a:r>
            <a:r>
              <a:rPr lang="es-MX" b="1" u="sng" dirty="0" err="1"/>
              <a:t>Health</a:t>
            </a:r>
            <a:r>
              <a:rPr lang="es-MX" b="1" u="sng" dirty="0"/>
              <a:t>, Inc. -  1896 </a:t>
            </a:r>
            <a:r>
              <a:rPr lang="es-MX" b="1" u="sng" dirty="0" err="1"/>
              <a:t>Babbit</a:t>
            </a:r>
            <a:r>
              <a:rPr lang="es-MX" b="1" u="sng" dirty="0"/>
              <a:t> </a:t>
            </a:r>
            <a:r>
              <a:rPr lang="es-MX" b="1" u="sng" dirty="0" err="1"/>
              <a:t>lane</a:t>
            </a:r>
            <a:r>
              <a:rPr lang="es-MX" b="1" u="sng" dirty="0"/>
              <a:t> </a:t>
            </a:r>
          </a:p>
          <a:p>
            <a:endParaRPr lang="es-ES" dirty="0"/>
          </a:p>
          <a:p>
            <a:r>
              <a:rPr lang="es-ES" b="1" u="sng" dirty="0"/>
              <a:t>San Luis </a:t>
            </a:r>
            <a:r>
              <a:rPr lang="es-ES" b="1" u="sng" dirty="0" err="1"/>
              <a:t>Urgent</a:t>
            </a:r>
            <a:r>
              <a:rPr lang="es-ES" b="1" u="sng" dirty="0"/>
              <a:t> </a:t>
            </a:r>
            <a:r>
              <a:rPr lang="es-ES" b="1" u="sng" dirty="0" err="1"/>
              <a:t>Care</a:t>
            </a:r>
            <a:r>
              <a:rPr lang="es-ES" b="1" u="sng" dirty="0"/>
              <a:t> 928-550-5514</a:t>
            </a:r>
          </a:p>
          <a:p>
            <a:r>
              <a:rPr lang="es-ES" b="1" dirty="0" err="1"/>
              <a:t>Sabado</a:t>
            </a:r>
            <a:r>
              <a:rPr lang="es-ES" b="1" dirty="0"/>
              <a:t>, 9 a.m. a 9 p.m.  </a:t>
            </a:r>
          </a:p>
          <a:p>
            <a:r>
              <a:rPr lang="es-ES" b="1" dirty="0"/>
              <a:t> San Luis </a:t>
            </a:r>
            <a:r>
              <a:rPr lang="es-ES" b="1" dirty="0" err="1"/>
              <a:t>Walk</a:t>
            </a:r>
            <a:r>
              <a:rPr lang="es-ES" b="1" dirty="0"/>
              <a:t>-Up </a:t>
            </a:r>
            <a:r>
              <a:rPr lang="es-ES" b="1" dirty="0" err="1"/>
              <a:t>Location</a:t>
            </a:r>
            <a:r>
              <a:rPr lang="es-ES" b="1" dirty="0"/>
              <a:t> 1233 </a:t>
            </a:r>
            <a:r>
              <a:rPr lang="es-ES" b="1" dirty="0" err="1"/>
              <a:t>Main</a:t>
            </a:r>
            <a:r>
              <a:rPr lang="es-ES" b="1" dirty="0"/>
              <a:t> Street</a:t>
            </a:r>
          </a:p>
          <a:p>
            <a:r>
              <a:rPr lang="es-ES" sz="2400" dirty="0">
                <a:solidFill>
                  <a:schemeClr val="accent5"/>
                </a:solidFill>
                <a:hlinkClick r:id="rId2">
                  <a:extLst>
                    <a:ext uri="{A12FA001-AC4F-418D-AE19-62706E023703}">
                      <ahyp:hlinkClr xmlns:ahyp="http://schemas.microsoft.com/office/drawing/2018/hyperlinkcolor" val="tx"/>
                    </a:ext>
                  </a:extLst>
                </a:hlinkClick>
              </a:rPr>
              <a:t>WWW.SLWIC.ORG</a:t>
            </a:r>
            <a:r>
              <a:rPr lang="es-ES" sz="2400" dirty="0">
                <a:solidFill>
                  <a:schemeClr val="accent5"/>
                </a:solidFill>
              </a:rPr>
              <a:t> </a:t>
            </a:r>
            <a:endParaRPr lang="es-ES" sz="2400" dirty="0"/>
          </a:p>
          <a:p>
            <a:endParaRPr lang="es-MX" dirty="0"/>
          </a:p>
        </p:txBody>
      </p:sp>
    </p:spTree>
    <p:extLst>
      <p:ext uri="{BB962C8B-B14F-4D97-AF65-F5344CB8AC3E}">
        <p14:creationId xmlns:p14="http://schemas.microsoft.com/office/powerpoint/2010/main" val="139287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r>
              <a:rPr lang="en-US" dirty="0"/>
              <a:t>Yuma County </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ormAutofit/>
          </a:bodyPr>
          <a:lstStyle/>
          <a:p>
            <a:r>
              <a:rPr lang="es-ES" dirty="0">
                <a:ea typeface="Tahoma" panose="020B0604030504040204" pitchFamily="34" charset="0"/>
                <a:cs typeface="Tahoma" panose="020B0604030504040204" pitchFamily="34" charset="0"/>
              </a:rPr>
              <a:t>2-1-1 Arizona</a:t>
            </a:r>
          </a:p>
          <a:p>
            <a:r>
              <a:rPr lang="es-ES" dirty="0">
                <a:ea typeface="Tahoma" panose="020B0604030504040204" pitchFamily="34" charset="0"/>
                <a:cs typeface="Tahoma" panose="020B0604030504040204" pitchFamily="34" charset="0"/>
              </a:rPr>
              <a:t>Desde julio de 2015 hasta junio de 2016, cumplimos con más de 1.2 millones de solicitudes de servicios de salud y servicios humanos a través de nuestro centro de llamadas y sitio web.</a:t>
            </a:r>
          </a:p>
          <a:p>
            <a:r>
              <a:rPr lang="en-US" dirty="0">
                <a:ea typeface="Tahoma" panose="020B0604030504040204" pitchFamily="34" charset="0"/>
                <a:cs typeface="Tahoma" panose="020B0604030504040204" pitchFamily="34" charset="0"/>
              </a:rPr>
              <a:t>Website: </a:t>
            </a:r>
            <a:r>
              <a:rPr lang="en-US" dirty="0">
                <a:hlinkClick r:id="rId3"/>
              </a:rPr>
              <a:t>https://211arizona.org/yuma/</a:t>
            </a:r>
            <a:endParaRPr lang="en-US" dirty="0">
              <a:ea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4296AB9F-8198-466E-B2C2-37D7CBFB6AB9}"/>
              </a:ext>
            </a:extLst>
          </p:cNvPr>
          <p:cNvSpPr txBox="1">
            <a:spLocks/>
          </p:cNvSpPr>
          <p:nvPr/>
        </p:nvSpPr>
        <p:spPr>
          <a:xfrm>
            <a:off x="810000" y="2222287"/>
            <a:ext cx="10571998" cy="3638764"/>
          </a:xfrm>
          <a:prstGeom prst="rect">
            <a:avLst/>
          </a:prstGeom>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28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28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28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s-ES" dirty="0">
                <a:ea typeface="Tahoma" panose="020B0604030504040204" pitchFamily="34" charset="0"/>
                <a:cs typeface="Tahoma" panose="020B0604030504040204" pitchFamily="34" charset="0"/>
              </a:rPr>
              <a:t>2-1-1 Arizona</a:t>
            </a:r>
          </a:p>
          <a:p>
            <a:r>
              <a:rPr lang="es-ES" dirty="0">
                <a:ea typeface="Tahoma" panose="020B0604030504040204" pitchFamily="34" charset="0"/>
                <a:cs typeface="Tahoma" panose="020B0604030504040204" pitchFamily="34" charset="0"/>
              </a:rPr>
              <a:t>Desde julio de 2015 hasta junio de 2016, cumplimos con más de 1.2 millones de solicitudes de servicios de salud y servicios humanos a través de nuestro centro de llamadas y sitio web.</a:t>
            </a:r>
          </a:p>
          <a:p>
            <a:r>
              <a:rPr lang="en-US" dirty="0">
                <a:ea typeface="Tahoma" panose="020B0604030504040204" pitchFamily="34" charset="0"/>
                <a:cs typeface="Tahoma" panose="020B0604030504040204" pitchFamily="34" charset="0"/>
              </a:rPr>
              <a:t>Website: </a:t>
            </a:r>
            <a:r>
              <a:rPr lang="en-US" dirty="0">
                <a:solidFill>
                  <a:schemeClr val="accent5"/>
                </a:solidFill>
                <a:hlinkClick r:id="rId3">
                  <a:extLst>
                    <a:ext uri="{A12FA001-AC4F-418D-AE19-62706E023703}">
                      <ahyp:hlinkClr xmlns:ahyp="http://schemas.microsoft.com/office/drawing/2018/hyperlinkcolor" val="tx"/>
                    </a:ext>
                  </a:extLst>
                </a:hlinkClick>
              </a:rPr>
              <a:t>https://211arizona.org/yuma/</a:t>
            </a:r>
            <a:endParaRPr lang="en-US" dirty="0">
              <a:solidFill>
                <a:schemeClr val="accent5"/>
              </a:solidFill>
              <a:ea typeface="Tahoma" panose="020B0604030504040204" pitchFamily="34" charset="0"/>
              <a:cs typeface="Tahoma" panose="020B0604030504040204" pitchFamily="34" charset="0"/>
            </a:endParaRPr>
          </a:p>
        </p:txBody>
      </p:sp>
      <p:pic>
        <p:nvPicPr>
          <p:cNvPr id="6" name="Picture 2" descr="2-1-1 Arizona - A Program of Crisis Response Network">
            <a:extLst>
              <a:ext uri="{FF2B5EF4-FFF2-40B4-BE49-F238E27FC236}">
                <a16:creationId xmlns:a16="http://schemas.microsoft.com/office/drawing/2014/main" id="{F24C4E5D-0FE2-4524-9ACA-9D2D56C60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903" y="397709"/>
            <a:ext cx="3102192" cy="142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83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F45182065_Persuasive speech outline_RVA_v3" id="{9991F312-7BAB-436D-8583-A5078171179B}" vid="{06C31F6F-9DBF-4ED0-83AC-3AFD01C902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9A0FB75-2DC0-41F8-9602-F83475C3A4C5}">
  <ds:schemaRefs>
    <ds:schemaRef ds:uri="http://schemas.microsoft.com/sharepoint/v3/contenttype/forms"/>
  </ds:schemaRefs>
</ds:datastoreItem>
</file>

<file path=customXml/itemProps2.xml><?xml version="1.0" encoding="utf-8"?>
<ds:datastoreItem xmlns:ds="http://schemas.openxmlformats.org/officeDocument/2006/customXml" ds:itemID="{72D07FD5-8A16-4741-957C-8B91E43CA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E580CA-3EBF-40A1-848D-12B3B18BB82E}">
  <ds:schemaRefs>
    <ds:schemaRef ds:uri="http://purl.org/dc/terms/"/>
    <ds:schemaRef ds:uri="http://purl.org/dc/dcmitype/"/>
    <ds:schemaRef ds:uri="http://purl.org/dc/elements/1.1/"/>
    <ds:schemaRef ds:uri="http://schemas.microsoft.com/office/2006/metadata/properties"/>
    <ds:schemaRef ds:uri="http://schemas.microsoft.com/office/2006/documentManagement/types"/>
    <ds:schemaRef ds:uri="16c05727-aa75-4e4a-9b5f-8a80a1165891"/>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4015</Words>
  <Application>Microsoft Office PowerPoint</Application>
  <PresentationFormat>Widescreen</PresentationFormat>
  <Paragraphs>282</Paragraphs>
  <Slides>31</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Century Gothic</vt:lpstr>
      <vt:lpstr>Source Sans Pro</vt:lpstr>
      <vt:lpstr>Tahoma</vt:lpstr>
      <vt:lpstr>Wingdings 2</vt:lpstr>
      <vt:lpstr>Quotable</vt:lpstr>
      <vt:lpstr>COVID-19 Condado de Yuma Guía de Recursos Comunitarios</vt:lpstr>
      <vt:lpstr>La Guía de recursos comunitarios pretende ser un recurso integral para las personas y familias de la comunidad que han sido afectadas por el brote de coronavirus.</vt:lpstr>
      <vt:lpstr>Nuestra fe en un Dios bondadoso y providente nos mueve, como comunidad responsable, a buscar todos los recursos existentes, tanto locales como nacionales, que estén al alcance de nuestra comunidad, y compartirlos con aquellos que más los necesiten y así, poder dirigirlos y apoyarlos para que sean de su provecho.  La comunidad unida en búsqueda del bienestar común, ayuda al individuo a encontrarse con un Dios que siempre está presente entre nosotros.  </vt:lpstr>
      <vt:lpstr>Recursos para ser discutidos</vt:lpstr>
      <vt:lpstr>Recursos para ser discutidos cont.</vt:lpstr>
      <vt:lpstr>Prueba para COVID-19</vt:lpstr>
      <vt:lpstr>   Prueba para COVID-19                                                                                                                                         Yuma County Public Health     </vt:lpstr>
      <vt:lpstr>Prueba para COVID – 19  Yuma County Public Health</vt:lpstr>
      <vt:lpstr>Yuma County </vt:lpstr>
      <vt:lpstr>Alimentos</vt:lpstr>
      <vt:lpstr>Alimentos, comidas y otros servicios para familias con niños en edad escolar</vt:lpstr>
      <vt:lpstr>Alimentos, comidas y otros servicios para familias con niños en edad escolar</vt:lpstr>
      <vt:lpstr>   Beneficios de reemplazo P-EBT de Arizona para las comidas escolares debido a la pandemia  </vt:lpstr>
      <vt:lpstr>Alimentos, comidas y otros servicios para familias con niños en edad</vt:lpstr>
      <vt:lpstr>Alimentos y comidas para personas mayores y adultos con discapacidades</vt:lpstr>
      <vt:lpstr>Alimentos y comidas para personas mayores y adultos con discapacidades</vt:lpstr>
      <vt:lpstr>Orientación y recursos de préstamos para las pequeñas empresas </vt:lpstr>
      <vt:lpstr> Recursos Disponibles para el Condado de Yuma  </vt:lpstr>
      <vt:lpstr>Asistencia Para Servicios Públicos </vt:lpstr>
      <vt:lpstr>Asistencia Para Servicios Públicos </vt:lpstr>
      <vt:lpstr>Recursos Financieros</vt:lpstr>
      <vt:lpstr>Recursos Financieros</vt:lpstr>
      <vt:lpstr>Sitios web locales, estatales y nacionales</vt:lpstr>
      <vt:lpstr>Sitios web locales, estatales y nacionales</vt:lpstr>
      <vt:lpstr>Información de crisis o emergencias</vt:lpstr>
      <vt:lpstr> Tratamiento de abuso de sustancias </vt:lpstr>
      <vt:lpstr>Catholic Community Services</vt:lpstr>
      <vt:lpstr>Economic Impact Payment</vt:lpstr>
      <vt:lpstr>Que puede hacer para ayudar?</vt:lpstr>
      <vt:lpstr>Servicios de Inmigración </vt:lpstr>
      <vt:lpstr>Recursos para Católicos en el hogar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2020-05-02T22:26:30Z</dcterms:created>
  <dcterms:modified xsi:type="dcterms:W3CDTF">2020-05-27T16:14:14Z</dcterms:modified>
</cp:coreProperties>
</file>