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36"/>
  </p:notesMasterIdLst>
  <p:handoutMasterIdLst>
    <p:handoutMasterId r:id="rId37"/>
  </p:handoutMasterIdLst>
  <p:sldIdLst>
    <p:sldId id="256" r:id="rId5"/>
    <p:sldId id="259" r:id="rId6"/>
    <p:sldId id="287" r:id="rId7"/>
    <p:sldId id="257" r:id="rId8"/>
    <p:sldId id="305" r:id="rId9"/>
    <p:sldId id="267" r:id="rId10"/>
    <p:sldId id="301" r:id="rId11"/>
    <p:sldId id="315" r:id="rId12"/>
    <p:sldId id="270" r:id="rId13"/>
    <p:sldId id="271" r:id="rId14"/>
    <p:sldId id="272" r:id="rId15"/>
    <p:sldId id="286" r:id="rId16"/>
    <p:sldId id="290" r:id="rId17"/>
    <p:sldId id="304" r:id="rId18"/>
    <p:sldId id="273" r:id="rId19"/>
    <p:sldId id="278" r:id="rId20"/>
    <p:sldId id="313" r:id="rId21"/>
    <p:sldId id="297" r:id="rId22"/>
    <p:sldId id="275" r:id="rId23"/>
    <p:sldId id="276" r:id="rId24"/>
    <p:sldId id="277" r:id="rId25"/>
    <p:sldId id="281" r:id="rId26"/>
    <p:sldId id="282" r:id="rId27"/>
    <p:sldId id="283" r:id="rId28"/>
    <p:sldId id="284" r:id="rId29"/>
    <p:sldId id="314" r:id="rId30"/>
    <p:sldId id="311" r:id="rId31"/>
    <p:sldId id="309" r:id="rId32"/>
    <p:sldId id="310" r:id="rId33"/>
    <p:sldId id="316" r:id="rId34"/>
    <p:sldId id="312"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046" autoAdjust="0"/>
  </p:normalViewPr>
  <p:slideViewPr>
    <p:cSldViewPr snapToGrid="0">
      <p:cViewPr varScale="1">
        <p:scale>
          <a:sx n="51" d="100"/>
          <a:sy n="51" d="100"/>
        </p:scale>
        <p:origin x="114" y="960"/>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8E836F02-AF67-416B-AB85-08CFF698F86D}" type="datetimeFigureOut">
              <a:rPr lang="en-US" smtClean="0"/>
              <a:t>5/27/2020</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5B7E8F0-931C-4E43-98D1-A3CD0E0034DC}" type="datetimeFigureOut">
              <a:rPr lang="en-US" smtClean="0"/>
              <a:t>5/27/2020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Be specific and direct in the title. Use the subtitle to give the specific context of the speech.</a:t>
            </a:r>
          </a:p>
          <a:p>
            <a:r>
              <a:rPr lang="en-US" dirty="0">
                <a:latin typeface="Tahoma" panose="020B0604030504040204" pitchFamily="34" charset="0"/>
                <a:ea typeface="Tahoma" panose="020B0604030504040204" pitchFamily="34" charset="0"/>
                <a:cs typeface="Tahoma" panose="020B0604030504040204" pitchFamily="34" charset="0"/>
              </a:rPr>
              <a:t>-The goal should be to capture the audience’s attention which can be done with a quote, a startling statistic, or fact.  It is not necessary to include this attention getter on the slide.</a:t>
            </a:r>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20545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15</a:t>
            </a:fld>
            <a:endParaRPr lang="en-US" dirty="0"/>
          </a:p>
        </p:txBody>
      </p:sp>
    </p:spTree>
    <p:extLst>
      <p:ext uri="{BB962C8B-B14F-4D97-AF65-F5344CB8AC3E}">
        <p14:creationId xmlns:p14="http://schemas.microsoft.com/office/powerpoint/2010/main" val="368979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16</a:t>
            </a:fld>
            <a:endParaRPr lang="en-US" dirty="0"/>
          </a:p>
        </p:txBody>
      </p:sp>
    </p:spTree>
    <p:extLst>
      <p:ext uri="{BB962C8B-B14F-4D97-AF65-F5344CB8AC3E}">
        <p14:creationId xmlns:p14="http://schemas.microsoft.com/office/powerpoint/2010/main" val="406436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EB063-7F11-4E3B-BA52-07405B1C2D95}" type="slidenum">
              <a:rPr lang="en-US" smtClean="0"/>
              <a:t>17</a:t>
            </a:fld>
            <a:endParaRPr lang="en-US" dirty="0"/>
          </a:p>
        </p:txBody>
      </p:sp>
    </p:spTree>
    <p:extLst>
      <p:ext uri="{BB962C8B-B14F-4D97-AF65-F5344CB8AC3E}">
        <p14:creationId xmlns:p14="http://schemas.microsoft.com/office/powerpoint/2010/main" val="57518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19</a:t>
            </a:fld>
            <a:endParaRPr lang="en-US" dirty="0"/>
          </a:p>
        </p:txBody>
      </p:sp>
    </p:spTree>
    <p:extLst>
      <p:ext uri="{BB962C8B-B14F-4D97-AF65-F5344CB8AC3E}">
        <p14:creationId xmlns:p14="http://schemas.microsoft.com/office/powerpoint/2010/main" val="183206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20</a:t>
            </a:fld>
            <a:endParaRPr lang="en-US" dirty="0"/>
          </a:p>
        </p:txBody>
      </p:sp>
    </p:spTree>
    <p:extLst>
      <p:ext uri="{BB962C8B-B14F-4D97-AF65-F5344CB8AC3E}">
        <p14:creationId xmlns:p14="http://schemas.microsoft.com/office/powerpoint/2010/main" val="1797159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21</a:t>
            </a:fld>
            <a:endParaRPr lang="en-US" dirty="0"/>
          </a:p>
        </p:txBody>
      </p:sp>
    </p:spTree>
    <p:extLst>
      <p:ext uri="{BB962C8B-B14F-4D97-AF65-F5344CB8AC3E}">
        <p14:creationId xmlns:p14="http://schemas.microsoft.com/office/powerpoint/2010/main" val="423821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22</a:t>
            </a:fld>
            <a:endParaRPr lang="en-US" dirty="0"/>
          </a:p>
        </p:txBody>
      </p:sp>
    </p:spTree>
    <p:extLst>
      <p:ext uri="{BB962C8B-B14F-4D97-AF65-F5344CB8AC3E}">
        <p14:creationId xmlns:p14="http://schemas.microsoft.com/office/powerpoint/2010/main" val="131345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23</a:t>
            </a:fld>
            <a:endParaRPr lang="en-US" dirty="0"/>
          </a:p>
        </p:txBody>
      </p:sp>
    </p:spTree>
    <p:extLst>
      <p:ext uri="{BB962C8B-B14F-4D97-AF65-F5344CB8AC3E}">
        <p14:creationId xmlns:p14="http://schemas.microsoft.com/office/powerpoint/2010/main" val="186787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24</a:t>
            </a:fld>
            <a:endParaRPr lang="en-US" dirty="0"/>
          </a:p>
        </p:txBody>
      </p:sp>
    </p:spTree>
    <p:extLst>
      <p:ext uri="{BB962C8B-B14F-4D97-AF65-F5344CB8AC3E}">
        <p14:creationId xmlns:p14="http://schemas.microsoft.com/office/powerpoint/2010/main" val="127058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25</a:t>
            </a:fld>
            <a:endParaRPr lang="en-US" dirty="0"/>
          </a:p>
        </p:txBody>
      </p:sp>
    </p:spTree>
    <p:extLst>
      <p:ext uri="{BB962C8B-B14F-4D97-AF65-F5344CB8AC3E}">
        <p14:creationId xmlns:p14="http://schemas.microsoft.com/office/powerpoint/2010/main" val="243642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ea typeface="Tahoma" panose="020B0604030504040204" pitchFamily="34" charset="0"/>
                <a:cs typeface="Tahoma" panose="020B0604030504040204" pitchFamily="34" charset="0"/>
              </a:rPr>
              <a:t>Dedicate this entire slide to the thesis statement.  It is the reason the speech is being given.  Use this time to reveal the three main points of the speech (slides 4,5,6) as an overview for the direction of the speech:</a:t>
            </a:r>
          </a:p>
          <a:p>
            <a:r>
              <a:rPr lang="en-US" dirty="0">
                <a:latin typeface="Century Gothic" panose="020B0502020202020204" pitchFamily="34" charset="0"/>
                <a:ea typeface="Tahoma" panose="020B0604030504040204" pitchFamily="34" charset="0"/>
                <a:cs typeface="Tahoma" panose="020B0604030504040204" pitchFamily="34" charset="0"/>
              </a:rPr>
              <a:t>-[type main point #1 here]</a:t>
            </a:r>
          </a:p>
          <a:p>
            <a:pPr defTabSz="931723">
              <a:defRPr/>
            </a:pPr>
            <a:r>
              <a:rPr lang="en-US" dirty="0">
                <a:latin typeface="Century Gothic" panose="020B0502020202020204" pitchFamily="34" charset="0"/>
                <a:ea typeface="Tahoma" panose="020B0604030504040204" pitchFamily="34" charset="0"/>
                <a:cs typeface="Tahoma" panose="020B0604030504040204" pitchFamily="34" charset="0"/>
              </a:rPr>
              <a:t>-[type main point #2 here]</a:t>
            </a:r>
          </a:p>
          <a:p>
            <a:pPr defTabSz="931723">
              <a:defRPr/>
            </a:pPr>
            <a:r>
              <a:rPr lang="en-US" dirty="0">
                <a:latin typeface="Century Gothic" panose="020B0502020202020204" pitchFamily="34" charset="0"/>
                <a:ea typeface="Tahoma" panose="020B0604030504040204" pitchFamily="34" charset="0"/>
                <a:cs typeface="Tahoma" panose="020B0604030504040204" pitchFamily="34" charset="0"/>
              </a:rPr>
              <a:t>-[type main point #3 here]</a:t>
            </a:r>
          </a:p>
          <a:p>
            <a:r>
              <a:rPr lang="en-US" dirty="0">
                <a:latin typeface="Century Gothic" panose="020B0502020202020204" pitchFamily="34" charset="0"/>
                <a:ea typeface="Tahoma" panose="020B0604030504040204" pitchFamily="34" charset="0"/>
                <a:cs typeface="Tahoma" panose="020B0604030504040204" pitchFamily="34" charset="0"/>
              </a:rPr>
              <a:t>Be sure to transition to the first main point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333802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26</a:t>
            </a:fld>
            <a:endParaRPr lang="en-US" dirty="0"/>
          </a:p>
        </p:txBody>
      </p:sp>
    </p:spTree>
    <p:extLst>
      <p:ext uri="{BB962C8B-B14F-4D97-AF65-F5344CB8AC3E}">
        <p14:creationId xmlns:p14="http://schemas.microsoft.com/office/powerpoint/2010/main" val="339983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27</a:t>
            </a:fld>
            <a:endParaRPr lang="en-US" dirty="0"/>
          </a:p>
        </p:txBody>
      </p:sp>
    </p:spTree>
    <p:extLst>
      <p:ext uri="{BB962C8B-B14F-4D97-AF65-F5344CB8AC3E}">
        <p14:creationId xmlns:p14="http://schemas.microsoft.com/office/powerpoint/2010/main" val="3353959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28</a:t>
            </a:fld>
            <a:endParaRPr lang="en-US" dirty="0"/>
          </a:p>
        </p:txBody>
      </p:sp>
    </p:spTree>
    <p:extLst>
      <p:ext uri="{BB962C8B-B14F-4D97-AF65-F5344CB8AC3E}">
        <p14:creationId xmlns:p14="http://schemas.microsoft.com/office/powerpoint/2010/main" val="2851911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29</a:t>
            </a:fld>
            <a:endParaRPr lang="en-US" dirty="0"/>
          </a:p>
        </p:txBody>
      </p:sp>
    </p:spTree>
    <p:extLst>
      <p:ext uri="{BB962C8B-B14F-4D97-AF65-F5344CB8AC3E}">
        <p14:creationId xmlns:p14="http://schemas.microsoft.com/office/powerpoint/2010/main" val="1523452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31</a:t>
            </a:fld>
            <a:endParaRPr lang="en-US" dirty="0"/>
          </a:p>
        </p:txBody>
      </p:sp>
    </p:spTree>
    <p:extLst>
      <p:ext uri="{BB962C8B-B14F-4D97-AF65-F5344CB8AC3E}">
        <p14:creationId xmlns:p14="http://schemas.microsoft.com/office/powerpoint/2010/main" val="216598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329275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418921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313689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131959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14</a:t>
            </a:fld>
            <a:endParaRPr lang="en-US" dirty="0"/>
          </a:p>
        </p:txBody>
      </p:sp>
    </p:spTree>
    <p:extLst>
      <p:ext uri="{BB962C8B-B14F-4D97-AF65-F5344CB8AC3E}">
        <p14:creationId xmlns:p14="http://schemas.microsoft.com/office/powerpoint/2010/main" val="406147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5/27/2020</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5/27/2020</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5/27/2020</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5/27/2020</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5/27/2020</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5/27/2020</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earizonaplus.gov/"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des.az.gov/e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8" Type="http://schemas.openxmlformats.org/officeDocument/2006/relationships/hyperlink" Target="https://www.sba.gov/page/coronavirus-covid-19-small-business-guidance-loan-resources#section-header-11" TargetMode="External"/><Relationship Id="rId3" Type="http://schemas.openxmlformats.org/officeDocument/2006/relationships/image" Target="../media/image13.png"/><Relationship Id="rId7" Type="http://schemas.openxmlformats.org/officeDocument/2006/relationships/hyperlink" Target="https://www.sba.gov/page/coronavirus-covid-19-small-business-guidance-loan-resources#section-header-9"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sba.gov/page/coronavirus-covid-19-small-business-guidance-loan-resources#section-header-7" TargetMode="External"/><Relationship Id="rId5" Type="http://schemas.openxmlformats.org/officeDocument/2006/relationships/hyperlink" Target="https://www.sba.gov/page/coronavirus-covid-19-small-business-guidance-loan-resources#section-header-5" TargetMode="External"/><Relationship Id="rId10" Type="http://schemas.openxmlformats.org/officeDocument/2006/relationships/image" Target="../media/image14.jpg"/><Relationship Id="rId4" Type="http://schemas.openxmlformats.org/officeDocument/2006/relationships/hyperlink" Target="https://www.sba.gov/page/coronavirus-covid-19-small-business-guidance-loan-resources#section-header-0" TargetMode="External"/><Relationship Id="rId9" Type="http://schemas.openxmlformats.org/officeDocument/2006/relationships/hyperlink" Target="https://www.sba.gov/page/coronavirus-covid-19-small-business-guidance-loan-resources#section-header-1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wacog.com/"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housing.az.gov/save-our-hom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hyperlink" Target="https://www.saveourhomeaz.gov/r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plc.org/blog/viewpost.php?id=106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hyperlink" Target="http://caresactaz.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umacountyaz.gov/hom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hyperlink" Target="https://findhelp.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hehotline.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aztownhall.org/COVID-19-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cs-soaz.org/hom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hyperlink" Target="https://www.irs.gov/coronavirus/economic-impact-payment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usccb.org/about/communications/resources-for-catholics-at-home-during-covid-19.cf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mysunsethealth.org/"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slwic.org/"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211arizona.org/yuma/"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37BC-7D91-4F83-845D-70080D7DD6FC}"/>
              </a:ext>
            </a:extLst>
          </p:cNvPr>
          <p:cNvSpPr>
            <a:spLocks noGrp="1"/>
          </p:cNvSpPr>
          <p:nvPr>
            <p:ph type="ctrTitle"/>
          </p:nvPr>
        </p:nvSpPr>
        <p:spPr bwMode="black"/>
        <p:txBody>
          <a:bodyPr/>
          <a:lstStyle/>
          <a:p>
            <a:r>
              <a:rPr lang="en-US" dirty="0"/>
              <a:t>Yuma County COVID-19 Community Resource Guide</a:t>
            </a:r>
            <a:endParaRPr lang="es-MX" b="0" dirty="0"/>
          </a:p>
        </p:txBody>
      </p:sp>
    </p:spTree>
    <p:extLst>
      <p:ext uri="{BB962C8B-B14F-4D97-AF65-F5344CB8AC3E}">
        <p14:creationId xmlns:p14="http://schemas.microsoft.com/office/powerpoint/2010/main" val="161397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sz="5400" b="1" dirty="0"/>
              <a:t>Food</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idx="1"/>
          </p:nvPr>
        </p:nvSpPr>
        <p:spPr>
          <a:xfrm>
            <a:off x="818712" y="2222287"/>
            <a:ext cx="10554574" cy="4188525"/>
          </a:xfrm>
        </p:spPr>
        <p:txBody>
          <a:bodyPr anchor="ctr">
            <a:normAutofit/>
          </a:bodyPr>
          <a:lstStyle/>
          <a:p>
            <a:r>
              <a:rPr lang="es-ES" sz="2400" dirty="0"/>
              <a:t> </a:t>
            </a:r>
            <a:r>
              <a:rPr lang="en-US" sz="2400" dirty="0"/>
              <a:t>Supplemental Nutrition Assistance Program (SNAP) / Food Stamps</a:t>
            </a:r>
          </a:p>
          <a:p>
            <a:pPr marL="0" indent="0">
              <a:buNone/>
            </a:pPr>
            <a:endParaRPr lang="en-US" sz="2400" dirty="0"/>
          </a:p>
          <a:p>
            <a:r>
              <a:rPr lang="en-US" sz="2400" dirty="0"/>
              <a:t>Follow this link to go to the Arizona State Eligibility Portal for SNAP and other benefits: </a:t>
            </a:r>
            <a:r>
              <a:rPr lang="en-US" sz="2400" dirty="0">
                <a:solidFill>
                  <a:schemeClr val="accent1"/>
                </a:solidFill>
                <a:hlinkClick r:id="rId3">
                  <a:extLst>
                    <a:ext uri="{A12FA001-AC4F-418D-AE19-62706E023703}">
                      <ahyp:hlinkClr xmlns:ahyp="http://schemas.microsoft.com/office/drawing/2018/hyperlinkcolor" val="tx"/>
                    </a:ext>
                  </a:extLst>
                </a:hlinkClick>
              </a:rPr>
              <a:t>https://www.healthearizonaplus.gov/</a:t>
            </a:r>
            <a:endParaRPr lang="en-US" sz="2400" dirty="0">
              <a:solidFill>
                <a:schemeClr val="accent1"/>
              </a:solidFill>
            </a:endParaRPr>
          </a:p>
          <a:p>
            <a:r>
              <a:rPr lang="en-US" sz="2400" dirty="0"/>
              <a:t>You can also call their toll-free number Monday through Friday from 7 am to 5 pm: 855-432-7587</a:t>
            </a:r>
          </a:p>
        </p:txBody>
      </p:sp>
      <p:pic>
        <p:nvPicPr>
          <p:cNvPr id="5" name="Picture 4">
            <a:extLst>
              <a:ext uri="{FF2B5EF4-FFF2-40B4-BE49-F238E27FC236}">
                <a16:creationId xmlns:a16="http://schemas.microsoft.com/office/drawing/2014/main" id="{31FCB458-DDD0-438E-850F-B8B5FC30417B}"/>
              </a:ext>
            </a:extLst>
          </p:cNvPr>
          <p:cNvPicPr>
            <a:picLocks noChangeAspect="1"/>
          </p:cNvPicPr>
          <p:nvPr/>
        </p:nvPicPr>
        <p:blipFill>
          <a:blip r:embed="rId4"/>
          <a:stretch>
            <a:fillRect/>
          </a:stretch>
        </p:blipFill>
        <p:spPr>
          <a:xfrm rot="21087004">
            <a:off x="8064634" y="300722"/>
            <a:ext cx="1498433" cy="194506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85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n-US" b="1" dirty="0"/>
              <a:t>Food, meals and other services for families with school-age children</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rmAutofit/>
          </a:bodyPr>
          <a:lstStyle/>
          <a:p>
            <a:pPr lvl="1">
              <a:lnSpc>
                <a:spcPct val="90000"/>
              </a:lnSpc>
            </a:pPr>
            <a:r>
              <a:rPr lang="en-US" dirty="0"/>
              <a:t>Many schools serve free to-go meals during the COVID-19 outbreak.</a:t>
            </a:r>
          </a:p>
          <a:p>
            <a:pPr lvl="1">
              <a:lnSpc>
                <a:spcPct val="90000"/>
              </a:lnSpc>
            </a:pPr>
            <a:r>
              <a:rPr lang="en-US" dirty="0"/>
              <a:t>Children and teens ages 18 and under can receive free meals at participating locations throughout Yuma County. Call your school or visit their website for updated information on hours and locations of service.</a:t>
            </a:r>
            <a:r>
              <a:rPr lang="es-ES" dirty="0"/>
              <a:t>.</a:t>
            </a:r>
          </a:p>
          <a:p>
            <a:pPr lvl="1">
              <a:lnSpc>
                <a:spcPct val="90000"/>
              </a:lnSpc>
            </a:pPr>
            <a:r>
              <a:rPr lang="es-ES" dirty="0"/>
              <a:t>Text </a:t>
            </a:r>
            <a:r>
              <a:rPr lang="es-ES" b="1" dirty="0"/>
              <a:t>FOOD</a:t>
            </a:r>
            <a:r>
              <a:rPr lang="es-ES" dirty="0"/>
              <a:t> to the number 877877.</a:t>
            </a:r>
            <a:endParaRPr lang="en-US" dirty="0"/>
          </a:p>
        </p:txBody>
      </p:sp>
      <p:pic>
        <p:nvPicPr>
          <p:cNvPr id="7" name="Picture 6">
            <a:extLst>
              <a:ext uri="{FF2B5EF4-FFF2-40B4-BE49-F238E27FC236}">
                <a16:creationId xmlns:a16="http://schemas.microsoft.com/office/drawing/2014/main" id="{CF8450C7-76A5-445E-B7A7-9CE167807A79}"/>
              </a:ext>
            </a:extLst>
          </p:cNvPr>
          <p:cNvPicPr>
            <a:picLocks noChangeAspect="1"/>
          </p:cNvPicPr>
          <p:nvPr/>
        </p:nvPicPr>
        <p:blipFill>
          <a:blip r:embed="rId3"/>
          <a:stretch>
            <a:fillRect/>
          </a:stretch>
        </p:blipFill>
        <p:spPr>
          <a:xfrm>
            <a:off x="8051633" y="5055086"/>
            <a:ext cx="3048000" cy="135572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684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6F15-D8FC-453A-AF03-B4C9B8C17A5F}"/>
              </a:ext>
            </a:extLst>
          </p:cNvPr>
          <p:cNvSpPr>
            <a:spLocks noGrp="1"/>
          </p:cNvSpPr>
          <p:nvPr>
            <p:ph type="title"/>
          </p:nvPr>
        </p:nvSpPr>
        <p:spPr>
          <a:xfrm>
            <a:off x="532598" y="380198"/>
            <a:ext cx="11126804" cy="1078030"/>
          </a:xfrm>
        </p:spPr>
        <p:txBody>
          <a:bodyPr/>
          <a:lstStyle/>
          <a:p>
            <a:r>
              <a:rPr lang="en-US" sz="3600" b="1" dirty="0"/>
              <a:t>Food, meals and other services for families with school-age children</a:t>
            </a:r>
            <a:endParaRPr lang="es-MX" sz="3600" b="1" dirty="0"/>
          </a:p>
        </p:txBody>
      </p:sp>
      <p:pic>
        <p:nvPicPr>
          <p:cNvPr id="6" name="Content Placeholder 5">
            <a:extLst>
              <a:ext uri="{FF2B5EF4-FFF2-40B4-BE49-F238E27FC236}">
                <a16:creationId xmlns:a16="http://schemas.microsoft.com/office/drawing/2014/main" id="{BF4F7694-0FA3-49B5-B29A-657CE415245F}"/>
              </a:ext>
            </a:extLst>
          </p:cNvPr>
          <p:cNvPicPr>
            <a:picLocks noGrp="1" noChangeAspect="1"/>
          </p:cNvPicPr>
          <p:nvPr>
            <p:ph sz="half" idx="2"/>
          </p:nvPr>
        </p:nvPicPr>
        <p:blipFill>
          <a:blip r:embed="rId2"/>
          <a:stretch>
            <a:fillRect/>
          </a:stretch>
        </p:blipFill>
        <p:spPr>
          <a:xfrm>
            <a:off x="0" y="1896177"/>
            <a:ext cx="12191999" cy="4961823"/>
          </a:xfrm>
        </p:spPr>
      </p:pic>
      <p:pic>
        <p:nvPicPr>
          <p:cNvPr id="10" name="Picture 9">
            <a:extLst>
              <a:ext uri="{FF2B5EF4-FFF2-40B4-BE49-F238E27FC236}">
                <a16:creationId xmlns:a16="http://schemas.microsoft.com/office/drawing/2014/main" id="{17C1BC47-8CEF-4401-9CF0-F18655E62A4C}"/>
              </a:ext>
            </a:extLst>
          </p:cNvPr>
          <p:cNvPicPr>
            <a:picLocks noChangeAspect="1"/>
          </p:cNvPicPr>
          <p:nvPr/>
        </p:nvPicPr>
        <p:blipFill>
          <a:blip r:embed="rId3"/>
          <a:stretch>
            <a:fillRect/>
          </a:stretch>
        </p:blipFill>
        <p:spPr>
          <a:xfrm>
            <a:off x="9519434" y="1973180"/>
            <a:ext cx="1453366" cy="104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687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158F-1CE5-47B7-9F74-F45BFC0A4D46}"/>
              </a:ext>
            </a:extLst>
          </p:cNvPr>
          <p:cNvSpPr>
            <a:spLocks noGrp="1"/>
          </p:cNvSpPr>
          <p:nvPr>
            <p:ph type="title"/>
          </p:nvPr>
        </p:nvSpPr>
        <p:spPr>
          <a:xfrm>
            <a:off x="818712" y="327259"/>
            <a:ext cx="10563286" cy="1090379"/>
          </a:xfrm>
        </p:spPr>
        <p:txBody>
          <a:bodyPr/>
          <a:lstStyle/>
          <a:p>
            <a:pPr fontAlgn="base"/>
            <a:r>
              <a:rPr lang="en-US" sz="3000" b="1" dirty="0"/>
              <a:t>Arizona P-EBT replacement benefits for school meals due to pandemic</a:t>
            </a:r>
            <a:endParaRPr lang="es-MX" sz="3000" b="1" dirty="0"/>
          </a:p>
        </p:txBody>
      </p:sp>
      <p:sp>
        <p:nvSpPr>
          <p:cNvPr id="3" name="Content Placeholder 2">
            <a:extLst>
              <a:ext uri="{FF2B5EF4-FFF2-40B4-BE49-F238E27FC236}">
                <a16:creationId xmlns:a16="http://schemas.microsoft.com/office/drawing/2014/main" id="{6B9513F3-5BFB-48BA-B5B5-E54A1047D6CD}"/>
              </a:ext>
            </a:extLst>
          </p:cNvPr>
          <p:cNvSpPr>
            <a:spLocks noGrp="1"/>
          </p:cNvSpPr>
          <p:nvPr>
            <p:ph idx="1"/>
          </p:nvPr>
        </p:nvSpPr>
        <p:spPr>
          <a:xfrm>
            <a:off x="513911" y="2256182"/>
            <a:ext cx="11045297" cy="4502427"/>
          </a:xfrm>
        </p:spPr>
        <p:txBody>
          <a:bodyPr>
            <a:normAutofit fontScale="55000" lnSpcReduction="20000"/>
          </a:bodyPr>
          <a:lstStyle/>
          <a:p>
            <a:pPr fontAlgn="base"/>
            <a:r>
              <a:rPr lang="en-US" sz="2800" b="1" dirty="0"/>
              <a:t>What is EBT for the pandemic?</a:t>
            </a:r>
          </a:p>
          <a:p>
            <a:pPr fontAlgn="base"/>
            <a:r>
              <a:rPr lang="en-US" sz="2500" dirty="0"/>
              <a:t>Pandemic EBT(P-EBT), as introduced in H.R. 6201, the Families First Coronavirus Response Act(link is external), provides assistance to households with children who are eligible for free or reduced-price school meals, while schools are out of session due to the COVID-19 pandemic. The Arizona P-EBT Pandemic School Meal Replacement Benefits program is a partnership between DES, the Arizona Department of Education, and the USDA Food and Nutrition Service</a:t>
            </a:r>
            <a:r>
              <a:rPr lang="en-US" sz="2800" dirty="0"/>
              <a:t>.</a:t>
            </a:r>
          </a:p>
          <a:p>
            <a:pPr fontAlgn="base"/>
            <a:r>
              <a:rPr lang="en-US" sz="2800" b="1" dirty="0"/>
              <a:t>How Does Pandemic EBT Work?</a:t>
            </a:r>
          </a:p>
          <a:p>
            <a:pPr lvl="1" fontAlgn="base"/>
            <a:r>
              <a:rPr lang="en-US" sz="2600" dirty="0"/>
              <a:t>Eligible families will receive a pre-loaded Electronic Benefits Transfer (EBT) card that can be used to purchase groceries. Households currently receiving Nutrition Assistance and/or Cash Assistance benefits will have this additional benefit added to their existing EBT cards. This benefit is available for every child in the household that is enrolled in the Richard B. Russell National School Lunch Act program in Arizona.</a:t>
            </a:r>
          </a:p>
          <a:p>
            <a:pPr fontAlgn="base"/>
            <a:r>
              <a:rPr lang="en-US" sz="2800" b="1" dirty="0"/>
              <a:t>Benefit Amount for Each Child</a:t>
            </a:r>
          </a:p>
          <a:p>
            <a:pPr lvl="1" fontAlgn="base">
              <a:lnSpc>
                <a:spcPct val="170000"/>
              </a:lnSpc>
              <a:spcBef>
                <a:spcPts val="0"/>
              </a:spcBef>
              <a:spcAft>
                <a:spcPts val="0"/>
              </a:spcAft>
            </a:pPr>
            <a:r>
              <a:rPr lang="en-US" sz="2600" dirty="0"/>
              <a:t>$120 for May</a:t>
            </a:r>
          </a:p>
          <a:p>
            <a:pPr fontAlgn="base"/>
            <a:r>
              <a:rPr lang="en-US" sz="2800" b="1" i="1" dirty="0"/>
              <a:t>Note: </a:t>
            </a:r>
            <a:r>
              <a:rPr lang="en-US" sz="2500" i="1" dirty="0"/>
              <a:t>Families who first start participating in the free and reduced-price school meal  program after March 16 will receive Pandemic EBT benefits prorated to their start date, if their child is enrolled at a participating school.</a:t>
            </a:r>
          </a:p>
          <a:p>
            <a:pPr fontAlgn="base"/>
            <a:r>
              <a:rPr lang="en-US" sz="2500" i="1" dirty="0"/>
              <a:t>Follow this link for more information: </a:t>
            </a:r>
            <a:r>
              <a:rPr lang="es-ES" sz="2500" b="1" dirty="0">
                <a:solidFill>
                  <a:schemeClr val="accent5"/>
                </a:solidFill>
                <a:hlinkClick r:id="rId2">
                  <a:extLst>
                    <a:ext uri="{A12FA001-AC4F-418D-AE19-62706E023703}">
                      <ahyp:hlinkClr xmlns:ahyp="http://schemas.microsoft.com/office/drawing/2018/hyperlinkcolor" val="tx"/>
                    </a:ext>
                  </a:extLst>
                </a:hlinkClick>
              </a:rPr>
              <a:t>https://des.az.gov/es</a:t>
            </a:r>
            <a:r>
              <a:rPr lang="es-ES" sz="2500" b="1" dirty="0">
                <a:solidFill>
                  <a:schemeClr val="accent5"/>
                </a:solidFill>
              </a:rPr>
              <a:t> </a:t>
            </a:r>
          </a:p>
          <a:p>
            <a:endParaRPr lang="es-MX" dirty="0"/>
          </a:p>
        </p:txBody>
      </p:sp>
    </p:spTree>
    <p:extLst>
      <p:ext uri="{BB962C8B-B14F-4D97-AF65-F5344CB8AC3E}">
        <p14:creationId xmlns:p14="http://schemas.microsoft.com/office/powerpoint/2010/main" val="245143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n-US" b="1" dirty="0"/>
              <a:t>Food, meals and other services for families with school-age children</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rmAutofit/>
          </a:bodyPr>
          <a:lstStyle/>
          <a:p>
            <a:pPr lvl="1">
              <a:lnSpc>
                <a:spcPct val="90000"/>
              </a:lnSpc>
            </a:pPr>
            <a:r>
              <a:rPr lang="es-ES" dirty="0"/>
              <a:t>Khan Academy, </a:t>
            </a:r>
            <a:r>
              <a:rPr lang="en-US" dirty="0"/>
              <a:t>is a nonprofit organization with a mission to provide free world-class education during COVID-19 school closures. Resources include daily schedules for students ages 2-18 and remote learning resources.</a:t>
            </a:r>
            <a:r>
              <a:rPr lang="en-US" dirty="0">
                <a:solidFill>
                  <a:schemeClr val="accent5"/>
                </a:solidFill>
              </a:rPr>
              <a:t> </a:t>
            </a:r>
          </a:p>
          <a:p>
            <a:pPr lvl="1">
              <a:lnSpc>
                <a:spcPct val="90000"/>
              </a:lnSpc>
            </a:pPr>
            <a:r>
              <a:rPr lang="en-US" dirty="0">
                <a:solidFill>
                  <a:schemeClr val="accent5"/>
                </a:solidFill>
              </a:rPr>
              <a:t>https://www.khanacademy.org/</a:t>
            </a:r>
          </a:p>
        </p:txBody>
      </p:sp>
      <p:pic>
        <p:nvPicPr>
          <p:cNvPr id="5" name="Picture 4">
            <a:extLst>
              <a:ext uri="{FF2B5EF4-FFF2-40B4-BE49-F238E27FC236}">
                <a16:creationId xmlns:a16="http://schemas.microsoft.com/office/drawing/2014/main" id="{07D7B41B-E562-4296-82D1-DC24BC63F484}"/>
              </a:ext>
            </a:extLst>
          </p:cNvPr>
          <p:cNvPicPr>
            <a:picLocks noChangeAspect="1"/>
          </p:cNvPicPr>
          <p:nvPr/>
        </p:nvPicPr>
        <p:blipFill>
          <a:blip r:embed="rId3"/>
          <a:stretch>
            <a:fillRect/>
          </a:stretch>
        </p:blipFill>
        <p:spPr>
          <a:xfrm>
            <a:off x="7571875" y="4537245"/>
            <a:ext cx="3810123" cy="1896213"/>
          </a:xfrm>
          <a:prstGeom prst="rect">
            <a:avLst/>
          </a:prstGeom>
        </p:spPr>
      </p:pic>
    </p:spTree>
    <p:extLst>
      <p:ext uri="{BB962C8B-B14F-4D97-AF65-F5344CB8AC3E}">
        <p14:creationId xmlns:p14="http://schemas.microsoft.com/office/powerpoint/2010/main" val="292739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n-US" b="1" dirty="0"/>
              <a:t>Food and meals for seniors and adults with disabilities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chor="ctr">
            <a:noAutofit/>
          </a:bodyPr>
          <a:lstStyle/>
          <a:p>
            <a:r>
              <a:rPr lang="en-US" dirty="0"/>
              <a:t>Arizona Supplemental Nutrition Assistance Program</a:t>
            </a:r>
          </a:p>
          <a:p>
            <a:pPr lvl="1"/>
            <a:r>
              <a:rPr lang="en-US" sz="2400" dirty="0"/>
              <a:t>The Arizona Supplemental Nutrition Assistance Program is a program of distributing a food package once a month to people over 60 years of age.</a:t>
            </a:r>
          </a:p>
          <a:p>
            <a:pPr lvl="1" fontAlgn="base"/>
            <a:r>
              <a:rPr lang="en-US" sz="2400" dirty="0"/>
              <a:t>Applications are available at local food banks.</a:t>
            </a:r>
          </a:p>
        </p:txBody>
      </p:sp>
      <p:pic>
        <p:nvPicPr>
          <p:cNvPr id="9" name="Picture 8">
            <a:extLst>
              <a:ext uri="{FF2B5EF4-FFF2-40B4-BE49-F238E27FC236}">
                <a16:creationId xmlns:a16="http://schemas.microsoft.com/office/drawing/2014/main" id="{FD7A3736-3D25-4DFC-BFA1-04533B8DD625}"/>
              </a:ext>
            </a:extLst>
          </p:cNvPr>
          <p:cNvPicPr>
            <a:picLocks noChangeAspect="1"/>
          </p:cNvPicPr>
          <p:nvPr/>
        </p:nvPicPr>
        <p:blipFill>
          <a:blip r:embed="rId3"/>
          <a:stretch>
            <a:fillRect/>
          </a:stretch>
        </p:blipFill>
        <p:spPr>
          <a:xfrm>
            <a:off x="7906352" y="945318"/>
            <a:ext cx="1863290" cy="1839663"/>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8849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r>
              <a:rPr lang="en-US" b="1" dirty="0"/>
              <a:t>Food and meals for seniors and adults with disabilities</a:t>
            </a:r>
            <a:endParaRPr lang="en-US"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437322" y="2122248"/>
            <a:ext cx="11043688" cy="4288564"/>
          </a:xfrm>
        </p:spPr>
        <p:txBody>
          <a:bodyPr anchor="ctr">
            <a:normAutofit/>
          </a:bodyPr>
          <a:lstStyle/>
          <a:p>
            <a:pPr fontAlgn="base"/>
            <a:r>
              <a:rPr lang="en-US" sz="2400" dirty="0"/>
              <a:t>Yuma Senior Living offers a free lunch to seniors who need it. To schedule a free delivery or pickup call 928-388-6846 or email</a:t>
            </a:r>
          </a:p>
          <a:p>
            <a:pPr fontAlgn="base"/>
            <a:r>
              <a:rPr lang="es-ES" sz="2400" dirty="0">
                <a:solidFill>
                  <a:schemeClr val="accent5"/>
                </a:solidFill>
              </a:rPr>
              <a:t>jthomas@yumaseniorliving.com. </a:t>
            </a:r>
          </a:p>
          <a:p>
            <a:r>
              <a:rPr lang="en-US" sz="2400" dirty="0"/>
              <a:t>Call between 8 am and 12 pm to schedule for the following day; Meals are delivered in order to the first 30 people per day.</a:t>
            </a:r>
          </a:p>
          <a:p>
            <a:pPr marL="0" indent="0">
              <a:buNone/>
            </a:pPr>
            <a:endParaRPr lang="en-US" sz="2400" dirty="0"/>
          </a:p>
          <a:p>
            <a:pPr fontAlgn="base"/>
            <a:endParaRPr lang="es-ES" dirty="0">
              <a:solidFill>
                <a:schemeClr val="accent5"/>
              </a:solidFill>
            </a:endParaRPr>
          </a:p>
        </p:txBody>
      </p:sp>
      <p:pic>
        <p:nvPicPr>
          <p:cNvPr id="8" name="Picture 7">
            <a:extLst>
              <a:ext uri="{FF2B5EF4-FFF2-40B4-BE49-F238E27FC236}">
                <a16:creationId xmlns:a16="http://schemas.microsoft.com/office/drawing/2014/main" id="{196B1744-62B8-4DFF-83FA-F4B8E3DB28C8}"/>
              </a:ext>
            </a:extLst>
          </p:cNvPr>
          <p:cNvPicPr>
            <a:picLocks noChangeAspect="1"/>
          </p:cNvPicPr>
          <p:nvPr/>
        </p:nvPicPr>
        <p:blipFill>
          <a:blip r:embed="rId3"/>
          <a:stretch>
            <a:fillRect/>
          </a:stretch>
        </p:blipFill>
        <p:spPr>
          <a:xfrm>
            <a:off x="6955321" y="4798740"/>
            <a:ext cx="2621191" cy="1303888"/>
          </a:xfrm>
          <a:prstGeom prst="rect">
            <a:avLst/>
          </a:prstGeom>
        </p:spPr>
      </p:pic>
      <p:pic>
        <p:nvPicPr>
          <p:cNvPr id="12" name="Picture 11">
            <a:extLst>
              <a:ext uri="{FF2B5EF4-FFF2-40B4-BE49-F238E27FC236}">
                <a16:creationId xmlns:a16="http://schemas.microsoft.com/office/drawing/2014/main" id="{AFDCCC4F-4D35-47C0-A7F3-9301A782AAAA}"/>
              </a:ext>
            </a:extLst>
          </p:cNvPr>
          <p:cNvPicPr>
            <a:picLocks noChangeAspect="1"/>
          </p:cNvPicPr>
          <p:nvPr/>
        </p:nvPicPr>
        <p:blipFill>
          <a:blip r:embed="rId4"/>
          <a:stretch>
            <a:fillRect/>
          </a:stretch>
        </p:blipFill>
        <p:spPr>
          <a:xfrm>
            <a:off x="10272250" y="2176171"/>
            <a:ext cx="1208760" cy="1888933"/>
          </a:xfrm>
          <a:prstGeom prst="rect">
            <a:avLst/>
          </a:prstGeom>
        </p:spPr>
      </p:pic>
    </p:spTree>
    <p:extLst>
      <p:ext uri="{BB962C8B-B14F-4D97-AF65-F5344CB8AC3E}">
        <p14:creationId xmlns:p14="http://schemas.microsoft.com/office/powerpoint/2010/main" val="366853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7ACC-CDFD-4F1C-9873-BAF47D769097}"/>
              </a:ext>
            </a:extLst>
          </p:cNvPr>
          <p:cNvSpPr>
            <a:spLocks noGrp="1"/>
          </p:cNvSpPr>
          <p:nvPr>
            <p:ph type="title"/>
          </p:nvPr>
        </p:nvSpPr>
        <p:spPr>
          <a:xfrm>
            <a:off x="385010" y="317635"/>
            <a:ext cx="11011301" cy="1252518"/>
          </a:xfrm>
        </p:spPr>
        <p:txBody>
          <a:bodyPr/>
          <a:lstStyle/>
          <a:p>
            <a:r>
              <a:rPr lang="en-US" sz="3200" b="1" dirty="0"/>
              <a:t>Small Business Loan </a:t>
            </a:r>
            <a:br>
              <a:rPr lang="en-US" sz="3200" b="1" dirty="0"/>
            </a:br>
            <a:r>
              <a:rPr lang="en-US" sz="3200" b="1" dirty="0"/>
              <a:t>Guidance and Resources</a:t>
            </a:r>
            <a:endParaRPr lang="es-MX" sz="2800" dirty="0"/>
          </a:p>
        </p:txBody>
      </p:sp>
      <p:pic>
        <p:nvPicPr>
          <p:cNvPr id="7" name="Picture 6">
            <a:extLst>
              <a:ext uri="{FF2B5EF4-FFF2-40B4-BE49-F238E27FC236}">
                <a16:creationId xmlns:a16="http://schemas.microsoft.com/office/drawing/2014/main" id="{92D7FCB5-32F2-41E4-A7A9-560B49A450E8}"/>
              </a:ext>
            </a:extLst>
          </p:cNvPr>
          <p:cNvPicPr>
            <a:picLocks noChangeAspect="1"/>
          </p:cNvPicPr>
          <p:nvPr/>
        </p:nvPicPr>
        <p:blipFill>
          <a:blip r:embed="rId3"/>
          <a:stretch>
            <a:fillRect/>
          </a:stretch>
        </p:blipFill>
        <p:spPr>
          <a:xfrm>
            <a:off x="6327005" y="800516"/>
            <a:ext cx="4151696" cy="1009650"/>
          </a:xfrm>
          <a:prstGeom prst="rect">
            <a:avLst/>
          </a:prstGeom>
        </p:spPr>
      </p:pic>
      <p:sp>
        <p:nvSpPr>
          <p:cNvPr id="10" name="Rectangle 9">
            <a:extLst>
              <a:ext uri="{FF2B5EF4-FFF2-40B4-BE49-F238E27FC236}">
                <a16:creationId xmlns:a16="http://schemas.microsoft.com/office/drawing/2014/main" id="{642E593C-3929-48C1-B1AE-3DBB6DCE110A}"/>
              </a:ext>
            </a:extLst>
          </p:cNvPr>
          <p:cNvSpPr/>
          <p:nvPr/>
        </p:nvSpPr>
        <p:spPr>
          <a:xfrm>
            <a:off x="587141" y="2136339"/>
            <a:ext cx="10347158" cy="3108543"/>
          </a:xfrm>
          <a:prstGeom prst="rect">
            <a:avLst/>
          </a:prstGeom>
        </p:spPr>
        <p:txBody>
          <a:bodyPr wrap="square">
            <a:spAutoFit/>
          </a:bodyPr>
          <a:lstStyle/>
          <a:p>
            <a:pPr marL="457200" indent="-457200">
              <a:buFont typeface="Arial" panose="020B0604020202020204" pitchFamily="34" charset="0"/>
              <a:buChar char="•"/>
            </a:pPr>
            <a:r>
              <a:rPr lang="en-US" sz="2800" dirty="0">
                <a:solidFill>
                  <a:schemeClr val="tx1">
                    <a:lumMod val="95000"/>
                    <a:lumOff val="5000"/>
                  </a:schemeClr>
                </a:solidFill>
                <a:latin typeface="Source Sans Pro" panose="020B0503030403020204" pitchFamily="34" charset="0"/>
                <a:hlinkClick r:id="rId4">
                  <a:extLst>
                    <a:ext uri="{A12FA001-AC4F-418D-AE19-62706E023703}">
                      <ahyp:hlinkClr xmlns:ahyp="http://schemas.microsoft.com/office/drawing/2018/hyperlinkcolor" val="tx"/>
                    </a:ext>
                  </a:extLst>
                </a:hlinkClick>
              </a:rPr>
              <a:t>Coronavirus funding options</a:t>
            </a:r>
            <a:endParaRPr lang="en-US" sz="2800" dirty="0">
              <a:solidFill>
                <a:schemeClr val="tx1">
                  <a:lumMod val="95000"/>
                  <a:lumOff val="5000"/>
                </a:schemeClr>
              </a:solidFill>
              <a:latin typeface="Source Sans Pro" panose="020B050303040302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Guidance for Businesses and Employers </a:t>
            </a:r>
            <a:endParaRPr lang="en-US" sz="2800" dirty="0">
              <a:solidFill>
                <a:schemeClr val="tx1">
                  <a:lumMod val="95000"/>
                  <a:lumOff val="5000"/>
                </a:schemeClr>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Source Sans Pro" panose="020B0503030403020204" pitchFamily="34" charset="0"/>
                <a:ea typeface="Source Sans Pro" panose="020B0503030403020204" pitchFamily="34" charset="0"/>
                <a:hlinkClick r:id="rId6">
                  <a:extLst>
                    <a:ext uri="{A12FA001-AC4F-418D-AE19-62706E023703}">
                      <ahyp:hlinkClr xmlns:ahyp="http://schemas.microsoft.com/office/drawing/2018/hyperlinkcolor" val="tx"/>
                    </a:ext>
                  </a:extLst>
                </a:hlinkClick>
              </a:rPr>
              <a:t>Local Assistance</a:t>
            </a:r>
            <a:endParaRPr lang="en-US" sz="2800" dirty="0">
              <a:solidFill>
                <a:schemeClr val="tx1">
                  <a:lumMod val="95000"/>
                  <a:lumOff val="5000"/>
                </a:schemeClr>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Join the SBA's Relief Efforts</a:t>
            </a:r>
            <a:endParaRPr lang="en-US" sz="2800" dirty="0">
              <a:solidFill>
                <a:schemeClr val="tx1">
                  <a:lumMod val="95000"/>
                  <a:lumOff val="5000"/>
                </a:schemeClr>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Source Sans Pro" panose="020B0503030403020204" pitchFamily="34" charset="0"/>
                <a:ea typeface="Source Sans Pro" panose="020B0503030403020204" pitchFamily="34" charset="0"/>
                <a:hlinkClick r:id="rId8">
                  <a:extLst>
                    <a:ext uri="{A12FA001-AC4F-418D-AE19-62706E023703}">
                      <ahyp:hlinkClr xmlns:ahyp="http://schemas.microsoft.com/office/drawing/2018/hyperlinkcolor" val="tx"/>
                    </a:ext>
                  </a:extLst>
                </a:hlinkClick>
              </a:rPr>
              <a:t>SBA Products and Resources</a:t>
            </a:r>
            <a:endParaRPr lang="en-US" sz="2800" dirty="0">
              <a:solidFill>
                <a:schemeClr val="tx1">
                  <a:lumMod val="95000"/>
                  <a:lumOff val="5000"/>
                </a:schemeClr>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US" sz="2800" dirty="0">
                <a:solidFill>
                  <a:schemeClr val="tx1">
                    <a:lumMod val="95000"/>
                    <a:lumOff val="5000"/>
                  </a:schemeClr>
                </a:solidFill>
                <a:latin typeface="Source Sans Pro" panose="020B0503030403020204" pitchFamily="34" charset="0"/>
                <a:ea typeface="Source Sans Pro" panose="020B0503030403020204" pitchFamily="34" charset="0"/>
                <a:hlinkClick r:id="rId9">
                  <a:extLst>
                    <a:ext uri="{A12FA001-AC4F-418D-AE19-62706E023703}">
                      <ahyp:hlinkClr xmlns:ahyp="http://schemas.microsoft.com/office/drawing/2018/hyperlinkcolor" val="tx"/>
                    </a:ext>
                  </a:extLst>
                </a:hlinkClick>
              </a:rPr>
              <a:t>Government Contracting</a:t>
            </a:r>
            <a:endParaRPr lang="en-US" sz="2800" dirty="0">
              <a:solidFill>
                <a:schemeClr val="tx1">
                  <a:lumMod val="95000"/>
                  <a:lumOff val="5000"/>
                </a:schemeClr>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s-ES" sz="2800" dirty="0">
                <a:solidFill>
                  <a:schemeClr val="accent5"/>
                </a:solidFill>
                <a:latin typeface="Source Sans Pro" panose="020B0503030403020204" pitchFamily="34" charset="0"/>
              </a:rPr>
              <a:t>https://www.sba.gov/coronavirus</a:t>
            </a:r>
          </a:p>
        </p:txBody>
      </p:sp>
      <p:pic>
        <p:nvPicPr>
          <p:cNvPr id="14" name="Picture 13">
            <a:extLst>
              <a:ext uri="{FF2B5EF4-FFF2-40B4-BE49-F238E27FC236}">
                <a16:creationId xmlns:a16="http://schemas.microsoft.com/office/drawing/2014/main" id="{B7355090-5E0F-4E5E-9BDD-24F108C2D68C}"/>
              </a:ext>
            </a:extLst>
          </p:cNvPr>
          <p:cNvPicPr>
            <a:picLocks noChangeAspect="1"/>
          </p:cNvPicPr>
          <p:nvPr/>
        </p:nvPicPr>
        <p:blipFill>
          <a:blip r:embed="rId10"/>
          <a:stretch>
            <a:fillRect/>
          </a:stretch>
        </p:blipFill>
        <p:spPr>
          <a:xfrm>
            <a:off x="7700210" y="2213218"/>
            <a:ext cx="3234089" cy="170426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887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C072-A1F0-49B7-B2A5-014178EA8B5B}"/>
              </a:ext>
            </a:extLst>
          </p:cNvPr>
          <p:cNvSpPr>
            <a:spLocks noGrp="1"/>
          </p:cNvSpPr>
          <p:nvPr>
            <p:ph type="title"/>
          </p:nvPr>
        </p:nvSpPr>
        <p:spPr/>
        <p:txBody>
          <a:bodyPr/>
          <a:lstStyle/>
          <a:p>
            <a:r>
              <a:rPr lang="en-US" b="1" dirty="0"/>
              <a:t>Resources Available for </a:t>
            </a:r>
            <a:br>
              <a:rPr lang="en-US" b="1" dirty="0"/>
            </a:br>
            <a:r>
              <a:rPr lang="en-US" b="1" dirty="0"/>
              <a:t>Yuma County</a:t>
            </a:r>
            <a:endParaRPr lang="es-MX" b="1" dirty="0"/>
          </a:p>
        </p:txBody>
      </p:sp>
      <p:sp>
        <p:nvSpPr>
          <p:cNvPr id="3" name="Content Placeholder 2">
            <a:extLst>
              <a:ext uri="{FF2B5EF4-FFF2-40B4-BE49-F238E27FC236}">
                <a16:creationId xmlns:a16="http://schemas.microsoft.com/office/drawing/2014/main" id="{D7BC004D-BB7F-47B2-8B62-267103BC4F4B}"/>
              </a:ext>
            </a:extLst>
          </p:cNvPr>
          <p:cNvSpPr>
            <a:spLocks noGrp="1"/>
          </p:cNvSpPr>
          <p:nvPr>
            <p:ph idx="1"/>
          </p:nvPr>
        </p:nvSpPr>
        <p:spPr>
          <a:xfrm>
            <a:off x="818712" y="1982804"/>
            <a:ext cx="10554574" cy="4360243"/>
          </a:xfrm>
        </p:spPr>
        <p:txBody>
          <a:bodyPr>
            <a:normAutofit fontScale="92500" lnSpcReduction="20000"/>
          </a:bodyPr>
          <a:lstStyle/>
          <a:p>
            <a:endParaRPr lang="es-MX" dirty="0"/>
          </a:p>
          <a:p>
            <a:r>
              <a:rPr lang="en-US" sz="2100" dirty="0"/>
              <a:t>Food delivery by the Food Bank at the Senior Center in San Luis, AZ.</a:t>
            </a:r>
          </a:p>
          <a:p>
            <a:r>
              <a:rPr lang="en-US" sz="2100" dirty="0"/>
              <a:t>WACOG will have a pre-registration for Public Services assistance for people over 65 and people with disabilities. Call the number 928 782-1886.</a:t>
            </a:r>
          </a:p>
          <a:p>
            <a:r>
              <a:rPr lang="en-US" sz="2100" dirty="0"/>
              <a:t>WACOG offers frozen home delivery meals for seniors in St. Louis, AZ, Somerton and Yuma, just call to request 1800 782-1886.</a:t>
            </a:r>
          </a:p>
          <a:p>
            <a:r>
              <a:rPr lang="en-US" sz="2100" dirty="0"/>
              <a:t>WACOG offers rental assistance in San Luis, AZ, Somerton and Yuma, the number to call is 928 782-3462.</a:t>
            </a:r>
          </a:p>
          <a:p>
            <a:r>
              <a:rPr lang="en-US" sz="2100" dirty="0"/>
              <a:t>WACOG also offers assistance to pay electricity, water and gas for people who have a contract with APS, Southwest Gas, in San Luis AZ, Somerton and Yuma, the number to call is 928 782-3462</a:t>
            </a:r>
          </a:p>
          <a:p>
            <a:r>
              <a:rPr lang="en-US" sz="2100" dirty="0">
                <a:solidFill>
                  <a:schemeClr val="accent5"/>
                </a:solidFill>
                <a:hlinkClick r:id="rId2">
                  <a:extLst>
                    <a:ext uri="{A12FA001-AC4F-418D-AE19-62706E023703}">
                      <ahyp:hlinkClr xmlns:ahyp="http://schemas.microsoft.com/office/drawing/2018/hyperlinkcolor" val="tx"/>
                    </a:ext>
                  </a:extLst>
                </a:hlinkClick>
              </a:rPr>
              <a:t>https://www.wacog.com/</a:t>
            </a:r>
            <a:r>
              <a:rPr lang="en-US" sz="2100" dirty="0">
                <a:solidFill>
                  <a:schemeClr val="accent5"/>
                </a:solidFill>
              </a:rPr>
              <a:t> </a:t>
            </a:r>
          </a:p>
          <a:p>
            <a:pPr marL="0" indent="0">
              <a:buNone/>
            </a:pPr>
            <a:r>
              <a:rPr lang="es-MX" dirty="0"/>
              <a:t> </a:t>
            </a:r>
            <a:endParaRPr lang="en-US" dirty="0"/>
          </a:p>
          <a:p>
            <a:endParaRPr lang="es-MX" dirty="0"/>
          </a:p>
        </p:txBody>
      </p:sp>
      <p:pic>
        <p:nvPicPr>
          <p:cNvPr id="5" name="Picture 4">
            <a:extLst>
              <a:ext uri="{FF2B5EF4-FFF2-40B4-BE49-F238E27FC236}">
                <a16:creationId xmlns:a16="http://schemas.microsoft.com/office/drawing/2014/main" id="{2571015F-0D1E-4A49-A7DF-B0331030CD32}"/>
              </a:ext>
            </a:extLst>
          </p:cNvPr>
          <p:cNvPicPr>
            <a:picLocks noChangeAspect="1"/>
          </p:cNvPicPr>
          <p:nvPr/>
        </p:nvPicPr>
        <p:blipFill>
          <a:blip r:embed="rId3"/>
          <a:stretch>
            <a:fillRect/>
          </a:stretch>
        </p:blipFill>
        <p:spPr>
          <a:xfrm>
            <a:off x="7991576" y="1039530"/>
            <a:ext cx="2163078" cy="97045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1396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b="1" dirty="0"/>
              <a:t>Public Services Assistance</a:t>
            </a:r>
            <a:endParaRPr lang="en-US"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fontScale="92500" lnSpcReduction="10000"/>
          </a:bodyPr>
          <a:lstStyle/>
          <a:p>
            <a:r>
              <a:rPr lang="en-US" dirty="0"/>
              <a:t>Rental and mortgage assistance</a:t>
            </a:r>
          </a:p>
          <a:p>
            <a:pPr lvl="1"/>
            <a:r>
              <a:rPr lang="en-US" dirty="0"/>
              <a:t>The Save Our Home AZ (“SOHAZ”) Program offers Principal Reduction Assistance, Monthly Mortgage Subsidy Assistance for under and unemployed Arizonans and Second Lien Elimination Assistance to qualified Arizona homeowners.</a:t>
            </a:r>
          </a:p>
          <a:p>
            <a:pPr lvl="1"/>
            <a:r>
              <a:rPr lang="en-US" dirty="0">
                <a:solidFill>
                  <a:schemeClr val="accent5"/>
                </a:solidFill>
                <a:hlinkClick r:id="rId3">
                  <a:extLst>
                    <a:ext uri="{A12FA001-AC4F-418D-AE19-62706E023703}">
                      <ahyp:hlinkClr xmlns:ahyp="http://schemas.microsoft.com/office/drawing/2018/hyperlinkcolor" val="tx"/>
                    </a:ext>
                  </a:extLst>
                </a:hlinkClick>
              </a:rPr>
              <a:t>https://housing.az.gov/save-our-home</a:t>
            </a:r>
            <a:r>
              <a:rPr lang="en-US" dirty="0">
                <a:solidFill>
                  <a:schemeClr val="accent5"/>
                </a:solidFill>
              </a:rPr>
              <a:t> </a:t>
            </a:r>
            <a:endParaRPr lang="es-ES" dirty="0">
              <a:solidFill>
                <a:schemeClr val="accent5"/>
              </a:solidFill>
            </a:endParaRPr>
          </a:p>
          <a:p>
            <a:r>
              <a:rPr lang="en-US" dirty="0"/>
              <a:t>Answer the questions below to see if you may qualify for rental payment assistance under the Arizona COVID Relief Program. This program is for Arizona residents only who meet other qualifying criteria. </a:t>
            </a:r>
            <a:r>
              <a:rPr lang="en-US" dirty="0">
                <a:solidFill>
                  <a:schemeClr val="accent5"/>
                </a:solidFill>
                <a:hlinkClick r:id="rId4">
                  <a:extLst>
                    <a:ext uri="{A12FA001-AC4F-418D-AE19-62706E023703}">
                      <ahyp:hlinkClr xmlns:ahyp="http://schemas.microsoft.com/office/drawing/2018/hyperlinkcolor" val="tx"/>
                    </a:ext>
                  </a:extLst>
                </a:hlinkClick>
              </a:rPr>
              <a:t>https://www.saveourhomeaz.gov/ra/</a:t>
            </a:r>
            <a:endParaRPr lang="es-ES" dirty="0">
              <a:solidFill>
                <a:schemeClr val="accent5"/>
              </a:solidFill>
            </a:endParaRPr>
          </a:p>
        </p:txBody>
      </p:sp>
      <p:pic>
        <p:nvPicPr>
          <p:cNvPr id="5" name="Picture 4">
            <a:extLst>
              <a:ext uri="{FF2B5EF4-FFF2-40B4-BE49-F238E27FC236}">
                <a16:creationId xmlns:a16="http://schemas.microsoft.com/office/drawing/2014/main" id="{A067BDD8-25F5-4D53-86E3-6201354EF21E}"/>
              </a:ext>
            </a:extLst>
          </p:cNvPr>
          <p:cNvPicPr>
            <a:picLocks noChangeAspect="1"/>
          </p:cNvPicPr>
          <p:nvPr/>
        </p:nvPicPr>
        <p:blipFill>
          <a:blip r:embed="rId5"/>
          <a:stretch>
            <a:fillRect/>
          </a:stretch>
        </p:blipFill>
        <p:spPr>
          <a:xfrm>
            <a:off x="9289482" y="558265"/>
            <a:ext cx="2020202" cy="200125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373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5665-583F-4DD8-814D-FECA92009E9A}"/>
              </a:ext>
            </a:extLst>
          </p:cNvPr>
          <p:cNvSpPr>
            <a:spLocks noGrp="1"/>
          </p:cNvSpPr>
          <p:nvPr>
            <p:ph type="title"/>
          </p:nvPr>
        </p:nvSpPr>
        <p:spPr bwMode="white"/>
        <p:txBody>
          <a:bodyPr/>
          <a:lstStyle/>
          <a:p>
            <a:r>
              <a:rPr lang="en-US" sz="4000" dirty="0"/>
              <a:t>The Community Resource Guide is intended to be a comprehensive resource for individuals and families in the community who have been affected by the coronavirus outbreak.</a:t>
            </a:r>
          </a:p>
        </p:txBody>
      </p:sp>
    </p:spTree>
    <p:extLst>
      <p:ext uri="{BB962C8B-B14F-4D97-AF65-F5344CB8AC3E}">
        <p14:creationId xmlns:p14="http://schemas.microsoft.com/office/powerpoint/2010/main" val="386909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b="1" dirty="0"/>
              <a:t>Public</a:t>
            </a:r>
            <a:r>
              <a:rPr lang="es-MX" b="1" dirty="0"/>
              <a:t> Services Assistance</a:t>
            </a:r>
            <a:endParaRPr lang="en-US"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fontScale="77500" lnSpcReduction="20000"/>
          </a:bodyPr>
          <a:lstStyle/>
          <a:p>
            <a:r>
              <a:rPr lang="en-US" dirty="0"/>
              <a:t>Utilities</a:t>
            </a:r>
          </a:p>
          <a:p>
            <a:pPr lvl="1"/>
            <a:r>
              <a:rPr lang="en-US" dirty="0"/>
              <a:t>APS Crisis Bill Assistance Program - WACOG Yuma</a:t>
            </a:r>
          </a:p>
          <a:p>
            <a:pPr marL="457200" lvl="1" indent="0">
              <a:buNone/>
            </a:pPr>
            <a:r>
              <a:rPr lang="en-US" dirty="0"/>
              <a:t>Provides temporary crisis assistance of up to $ 800 to cover current or past due APS residential bills.</a:t>
            </a:r>
          </a:p>
          <a:p>
            <a:pPr lvl="1"/>
            <a:r>
              <a:rPr lang="en-US" dirty="0"/>
              <a:t>The Salvation Army Social Services - Yuma</a:t>
            </a:r>
          </a:p>
          <a:p>
            <a:pPr marL="0" indent="0">
              <a:buNone/>
            </a:pPr>
            <a:r>
              <a:rPr lang="en-US" dirty="0"/>
              <a:t>	Provides financial assistance for gas, heating fuel, water, and electricity 	bills to individuals with utility shutdown notices and bus tickets.</a:t>
            </a:r>
          </a:p>
          <a:p>
            <a:r>
              <a:rPr lang="en-US" dirty="0"/>
              <a:t>WACOG Utility Assistance Program</a:t>
            </a:r>
          </a:p>
          <a:p>
            <a:pPr marL="0" indent="0">
              <a:buNone/>
            </a:pPr>
            <a:r>
              <a:rPr lang="en-US" dirty="0"/>
              <a:t>	Provides financial assistance to pay for electricity, gas, propane, wood, 	and coal for low-income people.</a:t>
            </a:r>
          </a:p>
        </p:txBody>
      </p:sp>
      <p:pic>
        <p:nvPicPr>
          <p:cNvPr id="6146" name="Picture 2" descr="Western Arizona Council of Governments | WACOG">
            <a:extLst>
              <a:ext uri="{FF2B5EF4-FFF2-40B4-BE49-F238E27FC236}">
                <a16:creationId xmlns:a16="http://schemas.microsoft.com/office/drawing/2014/main" id="{AF86D6D3-12CA-4F52-966D-720454E57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370" y="586389"/>
            <a:ext cx="2143125" cy="2143125"/>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0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b="1" dirty="0" err="1"/>
              <a:t>Financial</a:t>
            </a:r>
            <a:r>
              <a:rPr lang="es-MX" b="1" dirty="0"/>
              <a:t> </a:t>
            </a:r>
            <a:r>
              <a:rPr lang="es-MX" b="1" dirty="0" err="1"/>
              <a:t>Resources</a:t>
            </a:r>
            <a:endParaRPr lang="es-MX"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n-US" dirty="0"/>
              <a:t>Unemployment benefits</a:t>
            </a:r>
          </a:p>
          <a:p>
            <a:pPr lvl="1"/>
            <a:r>
              <a:rPr lang="en-US" dirty="0"/>
              <a:t>The US Department of Labor issued a guide for state unemployment insurance programs to extend benefits to people whose employment status is affected by COVID-19. Visit the Arizona Unemployment Insurance Program portal to apply for benefits and file weekly claims or call them Monday through Friday from 8 am to 5 pm 877-600-2722 (toll free).</a:t>
            </a:r>
          </a:p>
        </p:txBody>
      </p:sp>
      <p:pic>
        <p:nvPicPr>
          <p:cNvPr id="5" name="Picture 4">
            <a:extLst>
              <a:ext uri="{FF2B5EF4-FFF2-40B4-BE49-F238E27FC236}">
                <a16:creationId xmlns:a16="http://schemas.microsoft.com/office/drawing/2014/main" id="{A6E1FE4A-8967-4434-84A7-9A6439CAA510}"/>
              </a:ext>
            </a:extLst>
          </p:cNvPr>
          <p:cNvPicPr>
            <a:picLocks noChangeAspect="1"/>
          </p:cNvPicPr>
          <p:nvPr/>
        </p:nvPicPr>
        <p:blipFill>
          <a:blip r:embed="rId3"/>
          <a:stretch>
            <a:fillRect/>
          </a:stretch>
        </p:blipFill>
        <p:spPr>
          <a:xfrm>
            <a:off x="7372351" y="161925"/>
            <a:ext cx="2514600" cy="166687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070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b="1" dirty="0" err="1"/>
              <a:t>Financial</a:t>
            </a:r>
            <a:r>
              <a:rPr lang="es-MX" b="1" dirty="0"/>
              <a:t> </a:t>
            </a:r>
            <a:r>
              <a:rPr lang="es-MX" b="1" dirty="0" err="1"/>
              <a:t>Resources</a:t>
            </a:r>
            <a:endParaRPr lang="es-MX"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6"/>
          </a:xfrm>
        </p:spPr>
        <p:txBody>
          <a:bodyPr anchor="ctr">
            <a:normAutofit fontScale="77500" lnSpcReduction="20000"/>
          </a:bodyPr>
          <a:lstStyle/>
          <a:p>
            <a:pPr marL="0" indent="0">
              <a:buNone/>
            </a:pPr>
            <a:r>
              <a:rPr lang="en-US" dirty="0"/>
              <a:t>Small Business Relief - Chicanos por la Causa</a:t>
            </a:r>
          </a:p>
          <a:p>
            <a:r>
              <a:rPr lang="en-US" dirty="0"/>
              <a:t>COVID-19 MICRO LOAN</a:t>
            </a:r>
          </a:p>
          <a:p>
            <a:r>
              <a:rPr lang="en-US" dirty="0"/>
              <a:t>PAYROLL PROTECTION (PPP)</a:t>
            </a:r>
            <a:r>
              <a:rPr lang="en-US" b="1" dirty="0">
                <a:solidFill>
                  <a:schemeClr val="accent5"/>
                </a:solidFill>
              </a:rPr>
              <a:t>  </a:t>
            </a:r>
          </a:p>
          <a:p>
            <a:r>
              <a:rPr lang="en-US" dirty="0">
                <a:solidFill>
                  <a:schemeClr val="accent1"/>
                </a:solidFill>
                <a:hlinkClick r:id="rId3">
                  <a:extLst>
                    <a:ext uri="{A12FA001-AC4F-418D-AE19-62706E023703}">
                      <ahyp:hlinkClr xmlns:ahyp="http://schemas.microsoft.com/office/drawing/2018/hyperlinkcolor" val="tx"/>
                    </a:ext>
                  </a:extLst>
                </a:hlinkClick>
              </a:rPr>
              <a:t>https://cplc.org/blog/viewpost.php?id=1064</a:t>
            </a:r>
            <a:endParaRPr lang="en-US" dirty="0">
              <a:solidFill>
                <a:schemeClr val="accent1"/>
              </a:solidFill>
            </a:endParaRPr>
          </a:p>
          <a:p>
            <a:endParaRPr lang="en-US" dirty="0">
              <a:solidFill>
                <a:schemeClr val="accent5"/>
              </a:solidFill>
            </a:endParaRPr>
          </a:p>
          <a:p>
            <a:pPr marL="0" indent="0">
              <a:buNone/>
            </a:pPr>
            <a:r>
              <a:rPr lang="en-US" dirty="0"/>
              <a:t>CARES Act Readiness Program – Learn Now. Take Action. Receive Funds</a:t>
            </a:r>
          </a:p>
          <a:p>
            <a:pPr marL="857250" lvl="1" indent="-457200"/>
            <a:r>
              <a:rPr lang="en-US" dirty="0"/>
              <a:t>	Free training program that helps both novice and experienced borrowers navigate the CARES Act and get access to the capital they need to sustain their business.</a:t>
            </a:r>
          </a:p>
          <a:p>
            <a:pPr lvl="1"/>
            <a:r>
              <a:rPr lang="en-US" dirty="0">
                <a:solidFill>
                  <a:schemeClr val="accent1"/>
                </a:solidFill>
                <a:hlinkClick r:id="rId4">
                  <a:extLst>
                    <a:ext uri="{A12FA001-AC4F-418D-AE19-62706E023703}">
                      <ahyp:hlinkClr xmlns:ahyp="http://schemas.microsoft.com/office/drawing/2018/hyperlinkcolor" val="tx"/>
                    </a:ext>
                  </a:extLst>
                </a:hlinkClick>
              </a:rPr>
              <a:t>http://caresactaz.com/</a:t>
            </a:r>
            <a:endParaRPr lang="en-US" dirty="0">
              <a:solidFill>
                <a:schemeClr val="accent1"/>
              </a:solidFill>
            </a:endParaRPr>
          </a:p>
          <a:p>
            <a:pPr lvl="1"/>
            <a:endParaRPr lang="en-US" dirty="0"/>
          </a:p>
        </p:txBody>
      </p:sp>
      <p:pic>
        <p:nvPicPr>
          <p:cNvPr id="5" name="Picture 4">
            <a:extLst>
              <a:ext uri="{FF2B5EF4-FFF2-40B4-BE49-F238E27FC236}">
                <a16:creationId xmlns:a16="http://schemas.microsoft.com/office/drawing/2014/main" id="{E45E7264-2AEB-4809-812C-5C5133EC9AD1}"/>
              </a:ext>
            </a:extLst>
          </p:cNvPr>
          <p:cNvPicPr>
            <a:picLocks noChangeAspect="1"/>
          </p:cNvPicPr>
          <p:nvPr/>
        </p:nvPicPr>
        <p:blipFill rotWithShape="1">
          <a:blip r:embed="rId5"/>
          <a:srcRect l="21136" r="24606"/>
          <a:stretch/>
        </p:blipFill>
        <p:spPr>
          <a:xfrm>
            <a:off x="8258476" y="504592"/>
            <a:ext cx="1463040" cy="1673191"/>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0208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b="1" dirty="0"/>
              <a:t>Local, state and national websites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n-US" dirty="0"/>
              <a:t>Yuma County COVID-19 Webpage</a:t>
            </a:r>
          </a:p>
          <a:p>
            <a:pPr lvl="1"/>
            <a:r>
              <a:rPr lang="en-US" dirty="0">
                <a:solidFill>
                  <a:schemeClr val="accent5"/>
                </a:solidFill>
                <a:hlinkClick r:id="rId3">
                  <a:extLst>
                    <a:ext uri="{A12FA001-AC4F-418D-AE19-62706E023703}">
                      <ahyp:hlinkClr xmlns:ahyp="http://schemas.microsoft.com/office/drawing/2018/hyperlinkcolor" val="tx"/>
                    </a:ext>
                  </a:extLst>
                </a:hlinkClick>
              </a:rPr>
              <a:t>https://www.yumacountyaz.gov/home</a:t>
            </a:r>
            <a:endParaRPr lang="en-US" dirty="0">
              <a:solidFill>
                <a:schemeClr val="accent5"/>
              </a:solidFill>
            </a:endParaRPr>
          </a:p>
          <a:p>
            <a:r>
              <a:rPr lang="en-US" dirty="0"/>
              <a:t>Find </a:t>
            </a:r>
            <a:r>
              <a:rPr lang="en-US" b="1" dirty="0"/>
              <a:t>food assistance, help paying bills,</a:t>
            </a:r>
            <a:r>
              <a:rPr lang="en-US" dirty="0"/>
              <a:t> and other free or reduced cost programs, including new programs for the COVID-19 pandemic</a:t>
            </a:r>
          </a:p>
          <a:p>
            <a:r>
              <a:rPr lang="en-US" dirty="0">
                <a:solidFill>
                  <a:schemeClr val="accent5"/>
                </a:solidFill>
                <a:hlinkClick r:id="rId4">
                  <a:extLst>
                    <a:ext uri="{A12FA001-AC4F-418D-AE19-62706E023703}">
                      <ahyp:hlinkClr xmlns:ahyp="http://schemas.microsoft.com/office/drawing/2018/hyperlinkcolor" val="tx"/>
                    </a:ext>
                  </a:extLst>
                </a:hlinkClick>
              </a:rPr>
              <a:t>https://findhelp.org/</a:t>
            </a:r>
            <a:endParaRPr lang="en-US" dirty="0">
              <a:solidFill>
                <a:schemeClr val="accent5"/>
              </a:solidFill>
            </a:endParaRPr>
          </a:p>
        </p:txBody>
      </p:sp>
      <p:pic>
        <p:nvPicPr>
          <p:cNvPr id="5" name="Picture 4">
            <a:extLst>
              <a:ext uri="{FF2B5EF4-FFF2-40B4-BE49-F238E27FC236}">
                <a16:creationId xmlns:a16="http://schemas.microsoft.com/office/drawing/2014/main" id="{09015201-996D-4D6E-AD51-CC999C56509F}"/>
              </a:ext>
            </a:extLst>
          </p:cNvPr>
          <p:cNvPicPr>
            <a:picLocks noChangeAspect="1"/>
          </p:cNvPicPr>
          <p:nvPr/>
        </p:nvPicPr>
        <p:blipFill>
          <a:blip r:embed="rId5"/>
          <a:stretch>
            <a:fillRect/>
          </a:stretch>
        </p:blipFill>
        <p:spPr>
          <a:xfrm>
            <a:off x="8681988" y="1333311"/>
            <a:ext cx="1771048" cy="177795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796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b="1" dirty="0"/>
              <a:t>Local, state and national websites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s-MX" sz="1800" dirty="0"/>
              <a:t>Domestic violence services</a:t>
            </a:r>
          </a:p>
          <a:p>
            <a:pPr lvl="1"/>
            <a:r>
              <a:rPr lang="en-US" sz="1800" dirty="0">
                <a:solidFill>
                  <a:schemeClr val="accent1"/>
                </a:solidFill>
                <a:hlinkClick r:id="rId3">
                  <a:extLst>
                    <a:ext uri="{A12FA001-AC4F-418D-AE19-62706E023703}">
                      <ahyp:hlinkClr xmlns:ahyp="http://schemas.microsoft.com/office/drawing/2018/hyperlinkcolor" val="tx"/>
                    </a:ext>
                  </a:extLst>
                </a:hlinkClick>
              </a:rPr>
              <a:t>https://www.thehotline.org/</a:t>
            </a:r>
            <a:endParaRPr lang="en-US" sz="1800" dirty="0">
              <a:solidFill>
                <a:schemeClr val="accent1"/>
              </a:solidFill>
            </a:endParaRPr>
          </a:p>
          <a:p>
            <a:pPr lvl="1"/>
            <a:r>
              <a:rPr lang="en-US" sz="1800" dirty="0"/>
              <a:t>Call 1-800-799-7233</a:t>
            </a:r>
          </a:p>
          <a:p>
            <a:r>
              <a:rPr lang="en-US" sz="1800" dirty="0"/>
              <a:t>Arizona COVID-19 RESOURCES AND TIPS</a:t>
            </a:r>
          </a:p>
          <a:p>
            <a:pPr lvl="1"/>
            <a:r>
              <a:rPr lang="en-US" sz="1800" dirty="0">
                <a:solidFill>
                  <a:schemeClr val="accent1"/>
                </a:solidFill>
                <a:hlinkClick r:id="rId4">
                  <a:extLst>
                    <a:ext uri="{A12FA001-AC4F-418D-AE19-62706E023703}">
                      <ahyp:hlinkClr xmlns:ahyp="http://schemas.microsoft.com/office/drawing/2018/hyperlinkcolor" val="tx"/>
                    </a:ext>
                  </a:extLst>
                </a:hlinkClick>
              </a:rPr>
              <a:t>http://aztownhall.org/COVID-19-Resources</a:t>
            </a:r>
            <a:endParaRPr lang="en-US" sz="1800" dirty="0">
              <a:solidFill>
                <a:schemeClr val="accent1"/>
              </a:solidFill>
            </a:endParaRPr>
          </a:p>
          <a:p>
            <a:pPr lvl="1"/>
            <a:endParaRPr lang="en-US" sz="1800" dirty="0"/>
          </a:p>
        </p:txBody>
      </p:sp>
      <p:pic>
        <p:nvPicPr>
          <p:cNvPr id="5" name="Picture 4">
            <a:extLst>
              <a:ext uri="{FF2B5EF4-FFF2-40B4-BE49-F238E27FC236}">
                <a16:creationId xmlns:a16="http://schemas.microsoft.com/office/drawing/2014/main" id="{DA9B467A-07A8-405B-B838-02016FE783A5}"/>
              </a:ext>
            </a:extLst>
          </p:cNvPr>
          <p:cNvPicPr>
            <a:picLocks noChangeAspect="1"/>
          </p:cNvPicPr>
          <p:nvPr/>
        </p:nvPicPr>
        <p:blipFill rotWithShape="1">
          <a:blip r:embed="rId5"/>
          <a:srcRect l="14589" r="12767"/>
          <a:stretch/>
        </p:blipFill>
        <p:spPr>
          <a:xfrm>
            <a:off x="6420051" y="2692815"/>
            <a:ext cx="2579570" cy="195618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51159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ES" b="1" dirty="0"/>
              <a:t>Crisis or emergency information</a:t>
            </a:r>
            <a:endParaRPr lang="en-US"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a:bodyPr>
          <a:lstStyle/>
          <a:p>
            <a:r>
              <a:rPr lang="en-US" dirty="0"/>
              <a:t>A team of nurses and mental health personnel available to assist those experiencing a crisis and in need of immediate assistance, 24 hours a day, 365 days a year</a:t>
            </a:r>
            <a:r>
              <a:rPr lang="es-ES" dirty="0"/>
              <a:t>.</a:t>
            </a:r>
          </a:p>
          <a:p>
            <a:r>
              <a:rPr lang="en-US" dirty="0"/>
              <a:t>If you are in immediate crisis, either for yourself or your loved one, call the community crisis line</a:t>
            </a:r>
          </a:p>
          <a:p>
            <a:r>
              <a:rPr lang="en-US" b="1" dirty="0"/>
              <a:t>1 (866) 495-6735</a:t>
            </a:r>
          </a:p>
          <a:p>
            <a:pPr marL="0" indent="0">
              <a:buNone/>
            </a:pPr>
            <a:endParaRPr lang="en-US" dirty="0"/>
          </a:p>
        </p:txBody>
      </p:sp>
      <p:pic>
        <p:nvPicPr>
          <p:cNvPr id="5" name="Picture 4">
            <a:extLst>
              <a:ext uri="{FF2B5EF4-FFF2-40B4-BE49-F238E27FC236}">
                <a16:creationId xmlns:a16="http://schemas.microsoft.com/office/drawing/2014/main" id="{42D31A17-9320-45FD-A427-859B189EF5F0}"/>
              </a:ext>
            </a:extLst>
          </p:cNvPr>
          <p:cNvPicPr>
            <a:picLocks noChangeAspect="1"/>
          </p:cNvPicPr>
          <p:nvPr/>
        </p:nvPicPr>
        <p:blipFill rotWithShape="1">
          <a:blip r:embed="rId3"/>
          <a:srcRect b="7879"/>
          <a:stretch/>
        </p:blipFill>
        <p:spPr>
          <a:xfrm>
            <a:off x="10058400" y="529390"/>
            <a:ext cx="1472665" cy="146304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809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b="1" dirty="0"/>
              <a:t>Substance Abuse Treatment </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3532471"/>
          </a:xfrm>
        </p:spPr>
        <p:txBody>
          <a:bodyPr anchor="ctr">
            <a:normAutofit/>
          </a:bodyPr>
          <a:lstStyle/>
          <a:p>
            <a:r>
              <a:rPr lang="en-US" dirty="0"/>
              <a:t>Locate a treatment provider near you on the Substance Abuse and Mental Health Services Administration  (SAMHSA) website</a:t>
            </a:r>
            <a:br>
              <a:rPr lang="en-US" b="1" dirty="0"/>
            </a:br>
            <a:r>
              <a:rPr lang="en-US" b="1" dirty="0">
                <a:solidFill>
                  <a:schemeClr val="accent1"/>
                </a:solidFill>
              </a:rPr>
              <a:t>https://www.samhsa.gov/find-treatment</a:t>
            </a:r>
            <a:endParaRPr lang="en-US" dirty="0">
              <a:solidFill>
                <a:schemeClr val="accent1"/>
              </a:solidFill>
            </a:endParaRPr>
          </a:p>
        </p:txBody>
      </p:sp>
      <p:pic>
        <p:nvPicPr>
          <p:cNvPr id="6" name="Picture 5">
            <a:extLst>
              <a:ext uri="{FF2B5EF4-FFF2-40B4-BE49-F238E27FC236}">
                <a16:creationId xmlns:a16="http://schemas.microsoft.com/office/drawing/2014/main" id="{40E13A33-44A3-43AE-ACDF-F51218920D0A}"/>
              </a:ext>
            </a:extLst>
          </p:cNvPr>
          <p:cNvPicPr>
            <a:picLocks noChangeAspect="1"/>
          </p:cNvPicPr>
          <p:nvPr/>
        </p:nvPicPr>
        <p:blipFill>
          <a:blip r:embed="rId3"/>
          <a:stretch>
            <a:fillRect/>
          </a:stretch>
        </p:blipFill>
        <p:spPr>
          <a:xfrm>
            <a:off x="8214324" y="616226"/>
            <a:ext cx="2569633" cy="1977887"/>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6300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b="1" dirty="0"/>
              <a:t>Catholic Community Services</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0" y="2435579"/>
            <a:ext cx="10571998" cy="3975233"/>
          </a:xfrm>
        </p:spPr>
        <p:txBody>
          <a:bodyPr anchor="ctr">
            <a:normAutofit fontScale="92500" lnSpcReduction="10000"/>
          </a:bodyPr>
          <a:lstStyle/>
          <a:p>
            <a:r>
              <a:rPr lang="en-US" sz="2400" dirty="0"/>
              <a:t>Services offered</a:t>
            </a:r>
            <a:endParaRPr lang="es-MX" sz="2400" dirty="0"/>
          </a:p>
          <a:p>
            <a:pPr lvl="1"/>
            <a:r>
              <a:rPr lang="es-ES" sz="2400" dirty="0"/>
              <a:t>Safe House – </a:t>
            </a:r>
            <a:r>
              <a:rPr lang="en-US" sz="2400" dirty="0"/>
              <a:t>Domestic Violence Shelter</a:t>
            </a:r>
          </a:p>
          <a:p>
            <a:pPr lvl="1"/>
            <a:r>
              <a:rPr lang="en-US" sz="2400" dirty="0"/>
              <a:t>Daybreak Adult Day Health Care</a:t>
            </a:r>
          </a:p>
          <a:p>
            <a:pPr lvl="1"/>
            <a:r>
              <a:rPr lang="en-US" sz="2400" dirty="0"/>
              <a:t>Counseling - CCS-Yuma</a:t>
            </a:r>
          </a:p>
          <a:p>
            <a:pPr lvl="1"/>
            <a:r>
              <a:rPr lang="en-US" sz="2400" dirty="0"/>
              <a:t>Senior Nutrition – Congregate Meals - CCS-Yuma</a:t>
            </a:r>
          </a:p>
          <a:p>
            <a:pPr lvl="1"/>
            <a:r>
              <a:rPr lang="en-US" sz="2400" dirty="0"/>
              <a:t>Senior Nutrition – Home-Delivered Meals - CCS-Yuma</a:t>
            </a:r>
          </a:p>
          <a:p>
            <a:pPr lvl="1"/>
            <a:r>
              <a:rPr lang="en-US" dirty="0">
                <a:solidFill>
                  <a:schemeClr val="accent1"/>
                </a:solidFill>
                <a:hlinkClick r:id="rId3">
                  <a:extLst>
                    <a:ext uri="{A12FA001-AC4F-418D-AE19-62706E023703}">
                      <ahyp:hlinkClr xmlns:ahyp="http://schemas.microsoft.com/office/drawing/2018/hyperlinkcolor" val="tx"/>
                    </a:ext>
                  </a:extLst>
                </a:hlinkClick>
              </a:rPr>
              <a:t>https://www.ccs-soaz.org/home</a:t>
            </a:r>
            <a:endParaRPr lang="en-US" dirty="0">
              <a:solidFill>
                <a:schemeClr val="accent1"/>
              </a:solidFill>
            </a:endParaRPr>
          </a:p>
          <a:p>
            <a:pPr marL="0" indent="0">
              <a:buNone/>
            </a:pPr>
            <a:r>
              <a:rPr lang="en-US" dirty="0"/>
              <a:t>(928) 341-9400</a:t>
            </a:r>
          </a:p>
          <a:p>
            <a:endParaRPr lang="en-US" dirty="0"/>
          </a:p>
        </p:txBody>
      </p:sp>
      <p:pic>
        <p:nvPicPr>
          <p:cNvPr id="5" name="Picture 4">
            <a:extLst>
              <a:ext uri="{FF2B5EF4-FFF2-40B4-BE49-F238E27FC236}">
                <a16:creationId xmlns:a16="http://schemas.microsoft.com/office/drawing/2014/main" id="{95D6F353-0669-4896-9F8A-9DBC156F3A30}"/>
              </a:ext>
            </a:extLst>
          </p:cNvPr>
          <p:cNvPicPr>
            <a:picLocks noChangeAspect="1"/>
          </p:cNvPicPr>
          <p:nvPr/>
        </p:nvPicPr>
        <p:blipFill rotWithShape="1">
          <a:blip r:embed="rId4"/>
          <a:srcRect b="31482"/>
          <a:stretch/>
        </p:blipFill>
        <p:spPr>
          <a:xfrm>
            <a:off x="8470230" y="180397"/>
            <a:ext cx="2738513" cy="1504031"/>
          </a:xfrm>
          <a:prstGeom prst="rect">
            <a:avLst/>
          </a:prstGeom>
        </p:spPr>
      </p:pic>
    </p:spTree>
    <p:extLst>
      <p:ext uri="{BB962C8B-B14F-4D97-AF65-F5344CB8AC3E}">
        <p14:creationId xmlns:p14="http://schemas.microsoft.com/office/powerpoint/2010/main" val="382105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s-MX" b="1" dirty="0"/>
              <a:t>Economic Impact Payment</a:t>
            </a:r>
            <a:endParaRPr lang="en-US"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4188525"/>
          </a:xfrm>
        </p:spPr>
        <p:txBody>
          <a:bodyPr anchor="ctr">
            <a:normAutofit fontScale="70000" lnSpcReduction="20000"/>
          </a:bodyPr>
          <a:lstStyle/>
          <a:p>
            <a:endParaRPr lang="es-MX" dirty="0"/>
          </a:p>
          <a:p>
            <a:r>
              <a:rPr lang="en-US" dirty="0"/>
              <a:t>If you have not yet received your “Economic Impact Payment” of $ 1,200 click here: </a:t>
            </a:r>
            <a:r>
              <a:rPr lang="en-US" dirty="0">
                <a:solidFill>
                  <a:schemeClr val="accent1"/>
                </a:solidFill>
                <a:hlinkClick r:id="rId3">
                  <a:extLst>
                    <a:ext uri="{A12FA001-AC4F-418D-AE19-62706E023703}">
                      <ahyp:hlinkClr xmlns:ahyp="http://schemas.microsoft.com/office/drawing/2018/hyperlinkcolor" val="tx"/>
                    </a:ext>
                  </a:extLst>
                </a:hlinkClick>
              </a:rPr>
              <a:t>https://www.irs.gov/coronavirus/economic-impact-payments</a:t>
            </a:r>
            <a:endParaRPr lang="en-US" dirty="0">
              <a:solidFill>
                <a:schemeClr val="accent1"/>
              </a:solidFill>
            </a:endParaRPr>
          </a:p>
          <a:p>
            <a:r>
              <a:rPr lang="en-US" dirty="0"/>
              <a:t>Go to "Get My Payment“</a:t>
            </a:r>
          </a:p>
          <a:p>
            <a:r>
              <a:rPr lang="en-US" dirty="0"/>
              <a:t>Will need:</a:t>
            </a:r>
          </a:p>
          <a:p>
            <a:pPr lvl="1"/>
            <a:r>
              <a:rPr lang="en-US" dirty="0"/>
              <a:t>Social Security number</a:t>
            </a:r>
          </a:p>
          <a:p>
            <a:pPr lvl="1"/>
            <a:r>
              <a:rPr lang="en-US" dirty="0"/>
              <a:t>Date of birth</a:t>
            </a:r>
          </a:p>
          <a:p>
            <a:pPr lvl="1"/>
            <a:r>
              <a:rPr lang="en-US" dirty="0"/>
              <a:t>Address on your last income tax report</a:t>
            </a:r>
          </a:p>
          <a:p>
            <a:pPr lvl="1"/>
            <a:r>
              <a:rPr lang="en-US" dirty="0"/>
              <a:t>To add your bank information, have the following at hand:</a:t>
            </a:r>
          </a:p>
          <a:p>
            <a:pPr lvl="2"/>
            <a:r>
              <a:rPr lang="en-US" dirty="0"/>
              <a:t>Copies of 2018 or 2019 income taxes</a:t>
            </a:r>
          </a:p>
          <a:p>
            <a:pPr lvl="2"/>
            <a:r>
              <a:rPr lang="en-US" dirty="0"/>
              <a:t>Routing number and your bank account number</a:t>
            </a:r>
          </a:p>
        </p:txBody>
      </p:sp>
      <p:pic>
        <p:nvPicPr>
          <p:cNvPr id="5" name="Picture 4">
            <a:extLst>
              <a:ext uri="{FF2B5EF4-FFF2-40B4-BE49-F238E27FC236}">
                <a16:creationId xmlns:a16="http://schemas.microsoft.com/office/drawing/2014/main" id="{AD62248F-6583-492C-B536-B09A07D03FF9}"/>
              </a:ext>
            </a:extLst>
          </p:cNvPr>
          <p:cNvPicPr>
            <a:picLocks noChangeAspect="1"/>
          </p:cNvPicPr>
          <p:nvPr/>
        </p:nvPicPr>
        <p:blipFill>
          <a:blip r:embed="rId4"/>
          <a:stretch>
            <a:fillRect/>
          </a:stretch>
        </p:blipFill>
        <p:spPr>
          <a:xfrm>
            <a:off x="8322368" y="549843"/>
            <a:ext cx="2857500" cy="16002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85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a:bodyPr>
          <a:lstStyle/>
          <a:p>
            <a:r>
              <a:rPr lang="en-US" b="1" dirty="0"/>
              <a:t>What can you do to help?</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a:xfrm>
            <a:off x="810001" y="2222286"/>
            <a:ext cx="10571998" cy="3522531"/>
          </a:xfrm>
        </p:spPr>
        <p:txBody>
          <a:bodyPr anchor="ctr">
            <a:normAutofit/>
          </a:bodyPr>
          <a:lstStyle/>
          <a:p>
            <a:r>
              <a:rPr lang="en-US" dirty="0"/>
              <a:t>Inform yourself and follow the recommendations of the CDC </a:t>
            </a:r>
          </a:p>
          <a:p>
            <a:r>
              <a:rPr lang="en-US" dirty="0">
                <a:solidFill>
                  <a:schemeClr val="accent1"/>
                </a:solidFill>
                <a:hlinkClick r:id="rId3">
                  <a:extLst>
                    <a:ext uri="{A12FA001-AC4F-418D-AE19-62706E023703}">
                      <ahyp:hlinkClr xmlns:ahyp="http://schemas.microsoft.com/office/drawing/2018/hyperlinkcolor" val="tx"/>
                    </a:ext>
                  </a:extLst>
                </a:hlinkClick>
              </a:rPr>
              <a:t>https://www.cdc.gov/coronavirus/2019-nCoV/index.html</a:t>
            </a:r>
            <a:endParaRPr lang="en-US" dirty="0">
              <a:solidFill>
                <a:schemeClr val="accent1"/>
              </a:solidFill>
            </a:endParaRPr>
          </a:p>
        </p:txBody>
      </p:sp>
      <p:pic>
        <p:nvPicPr>
          <p:cNvPr id="6" name="Picture 5">
            <a:extLst>
              <a:ext uri="{FF2B5EF4-FFF2-40B4-BE49-F238E27FC236}">
                <a16:creationId xmlns:a16="http://schemas.microsoft.com/office/drawing/2014/main" id="{C99E58CC-A658-4C15-B0AC-892752E13C31}"/>
              </a:ext>
            </a:extLst>
          </p:cNvPr>
          <p:cNvPicPr>
            <a:picLocks noChangeAspect="1"/>
          </p:cNvPicPr>
          <p:nvPr/>
        </p:nvPicPr>
        <p:blipFill rotWithShape="1">
          <a:blip r:embed="rId4"/>
          <a:srcRect b="10446"/>
          <a:stretch/>
        </p:blipFill>
        <p:spPr>
          <a:xfrm>
            <a:off x="8477889" y="536542"/>
            <a:ext cx="2685448" cy="236568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026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8A57-E9F1-4054-8D7A-2F7E3202EBA8}"/>
              </a:ext>
            </a:extLst>
          </p:cNvPr>
          <p:cNvSpPr>
            <a:spLocks noGrp="1"/>
          </p:cNvSpPr>
          <p:nvPr>
            <p:ph type="title"/>
          </p:nvPr>
        </p:nvSpPr>
        <p:spPr/>
        <p:txBody>
          <a:bodyPr/>
          <a:lstStyle/>
          <a:p>
            <a:r>
              <a:rPr lang="en-US" sz="2800" dirty="0"/>
              <a:t>Our faith in a kind and provident God moves us, as a responsible community, to seek all the existing resources, both local and national, that are within the reach of our community, and share them with those who need them the most and thus, be able to direct and support them to be of their benefit.</a:t>
            </a:r>
            <a:br>
              <a:rPr lang="en-US" sz="2800" dirty="0"/>
            </a:br>
            <a:br>
              <a:rPr lang="en-US" sz="2800" dirty="0"/>
            </a:br>
            <a:r>
              <a:rPr lang="en-US" sz="2800" dirty="0"/>
              <a:t>A community united in search of the common well-being, helps the individual to find himself/herself with a God who is always present among us.</a:t>
            </a:r>
            <a:br>
              <a:rPr lang="en-US" sz="3000" dirty="0"/>
            </a:br>
            <a:endParaRPr lang="es-MX" sz="3000" dirty="0"/>
          </a:p>
        </p:txBody>
      </p:sp>
    </p:spTree>
    <p:extLst>
      <p:ext uri="{BB962C8B-B14F-4D97-AF65-F5344CB8AC3E}">
        <p14:creationId xmlns:p14="http://schemas.microsoft.com/office/powerpoint/2010/main" val="391787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457C-54BB-452A-B1C1-10C1C6FF5530}"/>
              </a:ext>
            </a:extLst>
          </p:cNvPr>
          <p:cNvSpPr>
            <a:spLocks noGrp="1"/>
          </p:cNvSpPr>
          <p:nvPr>
            <p:ph type="title"/>
          </p:nvPr>
        </p:nvSpPr>
        <p:spPr/>
        <p:txBody>
          <a:bodyPr/>
          <a:lstStyle/>
          <a:p>
            <a:br>
              <a:rPr lang="es-MX" dirty="0"/>
            </a:br>
            <a:r>
              <a:rPr lang="es-MX" dirty="0"/>
              <a:t>Immigration </a:t>
            </a:r>
            <a:r>
              <a:rPr lang="es-MX" dirty="0" err="1"/>
              <a:t>law</a:t>
            </a:r>
            <a:r>
              <a:rPr lang="es-MX" dirty="0"/>
              <a:t> </a:t>
            </a:r>
            <a:br>
              <a:rPr lang="es-MX" dirty="0"/>
            </a:br>
            <a:r>
              <a:rPr lang="es-MX" dirty="0"/>
              <a:t>	</a:t>
            </a:r>
            <a:br>
              <a:rPr lang="es-MX" dirty="0"/>
            </a:br>
            <a:endParaRPr lang="es-MX" dirty="0"/>
          </a:p>
        </p:txBody>
      </p:sp>
      <p:sp>
        <p:nvSpPr>
          <p:cNvPr id="3" name="Content Placeholder 2">
            <a:extLst>
              <a:ext uri="{FF2B5EF4-FFF2-40B4-BE49-F238E27FC236}">
                <a16:creationId xmlns:a16="http://schemas.microsoft.com/office/drawing/2014/main" id="{62A11C4F-8633-4C09-880B-4EBE43BE3F91}"/>
              </a:ext>
            </a:extLst>
          </p:cNvPr>
          <p:cNvSpPr>
            <a:spLocks noGrp="1"/>
          </p:cNvSpPr>
          <p:nvPr>
            <p:ph sz="half" idx="2"/>
          </p:nvPr>
        </p:nvSpPr>
        <p:spPr>
          <a:xfrm>
            <a:off x="810001" y="2222286"/>
            <a:ext cx="10571998" cy="4379991"/>
          </a:xfrm>
        </p:spPr>
        <p:txBody>
          <a:bodyPr>
            <a:normAutofit fontScale="25000" lnSpcReduction="20000"/>
          </a:bodyPr>
          <a:lstStyle/>
          <a:p>
            <a:endParaRPr lang="es-MX" dirty="0"/>
          </a:p>
          <a:p>
            <a:endParaRPr lang="es-MX" sz="5600" dirty="0"/>
          </a:p>
          <a:p>
            <a:r>
              <a:rPr lang="es-MX" sz="6400" b="1" u="sng" dirty="0"/>
              <a:t>Immigration </a:t>
            </a:r>
            <a:r>
              <a:rPr lang="es-MX" sz="6400" b="1" u="sng" dirty="0" err="1"/>
              <a:t>law</a:t>
            </a:r>
            <a:r>
              <a:rPr lang="es-MX" sz="6400" b="1" u="sng" dirty="0"/>
              <a:t> </a:t>
            </a:r>
          </a:p>
          <a:p>
            <a:r>
              <a:rPr lang="es-MX" sz="6400" dirty="0"/>
              <a:t>	</a:t>
            </a:r>
            <a:r>
              <a:rPr lang="es-ES" sz="6400" b="1" dirty="0"/>
              <a:t>American </a:t>
            </a:r>
            <a:r>
              <a:rPr lang="es-ES" sz="6400" b="1" dirty="0" err="1"/>
              <a:t>Beginnings</a:t>
            </a:r>
            <a:r>
              <a:rPr lang="es-ES" sz="6400" b="1" dirty="0"/>
              <a:t>- Proyecto San Pablo </a:t>
            </a:r>
            <a:r>
              <a:rPr lang="es-ES" sz="6400" dirty="0"/>
              <a:t>	</a:t>
            </a:r>
          </a:p>
          <a:p>
            <a:r>
              <a:rPr lang="en-US" sz="6400" dirty="0"/>
              <a:t>Address: 2215 S 8th Ave., Yuma, AZ 85364 </a:t>
            </a:r>
            <a:r>
              <a:rPr lang="es-MX" sz="6400" dirty="0"/>
              <a:t> (928) 783-5794 </a:t>
            </a:r>
          </a:p>
          <a:p>
            <a:r>
              <a:rPr lang="es-MX" sz="6400" dirty="0"/>
              <a:t>	</a:t>
            </a:r>
            <a:r>
              <a:rPr lang="es-MX" sz="6400" b="1" dirty="0"/>
              <a:t> Campesinos sin Fronteras </a:t>
            </a:r>
            <a:r>
              <a:rPr lang="es-MX" sz="6400" dirty="0"/>
              <a:t>	</a:t>
            </a:r>
          </a:p>
          <a:p>
            <a:r>
              <a:rPr lang="en-US" sz="6400" dirty="0"/>
              <a:t> 663 E Main St Ste A, Somerton, AZ 85350 </a:t>
            </a:r>
            <a:r>
              <a:rPr lang="es-MX" sz="6400" dirty="0"/>
              <a:t> (928) 627-5995 </a:t>
            </a:r>
          </a:p>
          <a:p>
            <a:r>
              <a:rPr lang="es-MX" sz="6400" dirty="0"/>
              <a:t> 800 E Cesar </a:t>
            </a:r>
            <a:r>
              <a:rPr lang="es-MX" sz="6400" dirty="0" err="1"/>
              <a:t>Chavez</a:t>
            </a:r>
            <a:r>
              <a:rPr lang="es-MX" sz="6400" dirty="0"/>
              <a:t> </a:t>
            </a:r>
            <a:r>
              <a:rPr lang="es-MX" sz="6400" dirty="0" err="1"/>
              <a:t>Blvd</a:t>
            </a:r>
            <a:r>
              <a:rPr lang="es-MX" sz="6400" dirty="0"/>
              <a:t>, San Luis AZ 	85349 (Fernando Padilla CC)  (928) 627-1060 	</a:t>
            </a:r>
          </a:p>
          <a:p>
            <a:endParaRPr lang="es-MX" sz="6400" dirty="0"/>
          </a:p>
          <a:p>
            <a:r>
              <a:rPr lang="en-US" sz="6400" dirty="0"/>
              <a:t>- Services are provided to all community including farm working families, new immigrants, and individuals with low-income families to improve quality of life. </a:t>
            </a:r>
          </a:p>
          <a:p>
            <a:r>
              <a:rPr lang="en-US" sz="6400" dirty="0"/>
              <a:t>- Behavioral Health: Domestic Violence, DUI, licensed substance abuse treatment and Anger   Management services. </a:t>
            </a:r>
          </a:p>
          <a:p>
            <a:pPr marL="0" indent="0">
              <a:buNone/>
            </a:pPr>
            <a:r>
              <a:rPr lang="en-US" dirty="0"/>
              <a:t>	</a:t>
            </a:r>
          </a:p>
          <a:p>
            <a:endParaRPr lang="es-MX" dirty="0"/>
          </a:p>
        </p:txBody>
      </p:sp>
    </p:spTree>
    <p:extLst>
      <p:ext uri="{BB962C8B-B14F-4D97-AF65-F5344CB8AC3E}">
        <p14:creationId xmlns:p14="http://schemas.microsoft.com/office/powerpoint/2010/main" val="2369633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nchor="ctr">
            <a:normAutofit fontScale="90000"/>
          </a:bodyPr>
          <a:lstStyle/>
          <a:p>
            <a:pPr>
              <a:lnSpc>
                <a:spcPct val="90000"/>
              </a:lnSpc>
            </a:pPr>
            <a:r>
              <a:rPr lang="en-US" sz="3700" b="1" dirty="0"/>
              <a:t>Resources for Catholics at the Home</a:t>
            </a:r>
            <a:endParaRPr lang="es-MX" sz="3700" b="1" dirty="0"/>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1"/>
          </p:nvPr>
        </p:nvSpPr>
        <p:spPr>
          <a:xfrm>
            <a:off x="366328" y="2068282"/>
            <a:ext cx="5553071" cy="4592100"/>
          </a:xfrm>
          <a:ln>
            <a:solidFill>
              <a:schemeClr val="accent1"/>
            </a:solidFill>
          </a:ln>
        </p:spPr>
        <p:txBody>
          <a:bodyPr anchor="ctr">
            <a:norm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http://www.usccb.org/about/communications/resources-for-catholics-at-home-during-covid-19.cfm</a:t>
            </a:r>
            <a:endParaRPr lang="en-US" dirty="0">
              <a:solidFill>
                <a:schemeClr val="accent1"/>
              </a:solidFill>
            </a:endParaRPr>
          </a:p>
          <a:p>
            <a:endParaRPr lang="en-US" dirty="0">
              <a:solidFill>
                <a:schemeClr val="accent1"/>
              </a:solidFill>
            </a:endParaRPr>
          </a:p>
          <a:p>
            <a:pPr marL="0" indent="0">
              <a:buNone/>
            </a:pPr>
            <a:br>
              <a:rPr lang="en-US" dirty="0"/>
            </a:br>
            <a:br>
              <a:rPr lang="en-US" dirty="0"/>
            </a:br>
            <a:endParaRPr lang="en-US" dirty="0"/>
          </a:p>
        </p:txBody>
      </p:sp>
      <p:pic>
        <p:nvPicPr>
          <p:cNvPr id="5" name="Picture 4" descr="A picture containing newspaper, man, woman, people&#10;&#10;Description automatically generated">
            <a:extLst>
              <a:ext uri="{FF2B5EF4-FFF2-40B4-BE49-F238E27FC236}">
                <a16:creationId xmlns:a16="http://schemas.microsoft.com/office/drawing/2014/main" id="{6E65FE1F-3552-4B2B-8383-B0A438DBBDB3}"/>
              </a:ext>
            </a:extLst>
          </p:cNvPr>
          <p:cNvPicPr>
            <a:picLocks noChangeAspect="1"/>
          </p:cNvPicPr>
          <p:nvPr/>
        </p:nvPicPr>
        <p:blipFill>
          <a:blip r:embed="rId4"/>
          <a:stretch>
            <a:fillRect/>
          </a:stretch>
        </p:blipFill>
        <p:spPr>
          <a:xfrm>
            <a:off x="6172200" y="79513"/>
            <a:ext cx="5933662" cy="658087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330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br>
              <a:rPr lang="en-US" b="1" dirty="0"/>
            </a:br>
            <a:r>
              <a:rPr lang="en-US" b="1" dirty="0"/>
              <a:t>Resources to be discussed</a:t>
            </a:r>
            <a:br>
              <a:rPr lang="en-US" b="1" dirty="0"/>
            </a:br>
            <a:endParaRPr lang="es-MX" b="1"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1"/>
          </p:nvPr>
        </p:nvSpPr>
        <p:spPr>
          <a:xfrm>
            <a:off x="809625" y="2222500"/>
            <a:ext cx="10440761" cy="3638550"/>
          </a:xfrm>
        </p:spPr>
        <p:txBody>
          <a:bodyPr>
            <a:normAutofit/>
          </a:bodyPr>
          <a:lstStyle/>
          <a:p>
            <a:pPr eaLnBrk="0" fontAlgn="base" hangingPunct="0"/>
            <a:r>
              <a:rPr lang="en-US" sz="2000" dirty="0"/>
              <a:t>Test for COVID-19</a:t>
            </a:r>
          </a:p>
          <a:p>
            <a:pPr eaLnBrk="0" fontAlgn="base" hangingPunct="0"/>
            <a:r>
              <a:rPr lang="en-US" sz="2000" dirty="0"/>
              <a:t>Yuma County 2-1-1 </a:t>
            </a:r>
          </a:p>
          <a:p>
            <a:pPr eaLnBrk="0" fontAlgn="base" hangingPunct="0"/>
            <a:r>
              <a:rPr lang="en-US" sz="2000" dirty="0"/>
              <a:t>Food meals and other services </a:t>
            </a:r>
          </a:p>
          <a:p>
            <a:pPr lvl="1" eaLnBrk="0" fontAlgn="base" hangingPunct="0"/>
            <a:r>
              <a:rPr lang="en-US" sz="2000" dirty="0"/>
              <a:t>Families with school-age children</a:t>
            </a:r>
          </a:p>
          <a:p>
            <a:pPr lvl="1" eaLnBrk="0" fontAlgn="base" hangingPunct="0"/>
            <a:r>
              <a:rPr lang="en-US" sz="2000" dirty="0"/>
              <a:t>P-EBT Replacement Benefits </a:t>
            </a:r>
          </a:p>
          <a:p>
            <a:pPr lvl="1" eaLnBrk="0" fontAlgn="base" hangingPunct="0"/>
            <a:r>
              <a:rPr lang="en-US" sz="2000" dirty="0"/>
              <a:t>For seniors and adults with disabilities </a:t>
            </a:r>
          </a:p>
          <a:p>
            <a:pPr eaLnBrk="0" fontAlgn="base" hangingPunct="0"/>
            <a:r>
              <a:rPr lang="en-US" sz="2000" dirty="0"/>
              <a:t>Orientation for loan resources</a:t>
            </a:r>
          </a:p>
          <a:p>
            <a:pPr lvl="1" eaLnBrk="0" fontAlgn="base" hangingPunct="0"/>
            <a:r>
              <a:rPr lang="en-US" sz="2000" dirty="0"/>
              <a:t>For small businesses </a:t>
            </a:r>
          </a:p>
        </p:txBody>
      </p:sp>
      <p:pic>
        <p:nvPicPr>
          <p:cNvPr id="1028" name="Picture 4" descr="What do you call the disease caused by the novel coronavirus? Covid-19">
            <a:extLst>
              <a:ext uri="{FF2B5EF4-FFF2-40B4-BE49-F238E27FC236}">
                <a16:creationId xmlns:a16="http://schemas.microsoft.com/office/drawing/2014/main" id="{464AE999-A227-4366-8922-4CB99378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657" y="2401729"/>
            <a:ext cx="4080042" cy="328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4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p:txBody>
          <a:bodyPr/>
          <a:lstStyle/>
          <a:p>
            <a:r>
              <a:rPr lang="en-US" b="1" dirty="0"/>
              <a:t>Resources to be discussed</a:t>
            </a:r>
            <a:endParaRPr lang="es-MX" b="1" dirty="0"/>
          </a:p>
        </p:txBody>
      </p:sp>
      <p:sp>
        <p:nvSpPr>
          <p:cNvPr id="3" name="Content Placeholder 2">
            <a:extLst>
              <a:ext uri="{FF2B5EF4-FFF2-40B4-BE49-F238E27FC236}">
                <a16:creationId xmlns:a16="http://schemas.microsoft.com/office/drawing/2014/main" id="{F3FF1311-DD92-45BA-B10F-C1A324C27B55}"/>
              </a:ext>
            </a:extLst>
          </p:cNvPr>
          <p:cNvSpPr>
            <a:spLocks noGrp="1"/>
          </p:cNvSpPr>
          <p:nvPr>
            <p:ph sz="half" idx="1"/>
          </p:nvPr>
        </p:nvSpPr>
        <p:spPr>
          <a:xfrm>
            <a:off x="810000" y="2401729"/>
            <a:ext cx="9754586" cy="3638550"/>
          </a:xfrm>
        </p:spPr>
        <p:txBody>
          <a:bodyPr>
            <a:normAutofit/>
          </a:bodyPr>
          <a:lstStyle/>
          <a:p>
            <a:endParaRPr lang="en-US" sz="2400" dirty="0"/>
          </a:p>
          <a:p>
            <a:r>
              <a:rPr lang="en-US" sz="2400" dirty="0"/>
              <a:t>Public Services Assistance</a:t>
            </a:r>
          </a:p>
          <a:p>
            <a:r>
              <a:rPr lang="en-US" sz="2400" dirty="0"/>
              <a:t>Financial resources</a:t>
            </a:r>
          </a:p>
          <a:p>
            <a:r>
              <a:rPr lang="en-US" sz="2400" dirty="0"/>
              <a:t>Economic Impact Payment</a:t>
            </a:r>
          </a:p>
          <a:p>
            <a:r>
              <a:rPr lang="en-US" sz="2400" dirty="0"/>
              <a:t>Local, state and national websites</a:t>
            </a:r>
          </a:p>
          <a:p>
            <a:r>
              <a:rPr lang="en-US" sz="2400" dirty="0"/>
              <a:t>Crisis or emergency information</a:t>
            </a:r>
          </a:p>
          <a:p>
            <a:r>
              <a:rPr lang="en-US" sz="2400" dirty="0"/>
              <a:t>Immigration Services</a:t>
            </a:r>
          </a:p>
          <a:p>
            <a:endParaRPr lang="en-US" sz="2400" dirty="0"/>
          </a:p>
        </p:txBody>
      </p:sp>
      <p:pic>
        <p:nvPicPr>
          <p:cNvPr id="1028" name="Picture 4" descr="What do you call the disease caused by the novel coronavirus? Covid-19">
            <a:extLst>
              <a:ext uri="{FF2B5EF4-FFF2-40B4-BE49-F238E27FC236}">
                <a16:creationId xmlns:a16="http://schemas.microsoft.com/office/drawing/2014/main" id="{464AE999-A227-4366-8922-4CB99378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752" y="2401729"/>
            <a:ext cx="4080042" cy="328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8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b="1" dirty="0"/>
              <a:t>Test for COVID-19</a:t>
            </a:r>
          </a:p>
        </p:txBody>
      </p:sp>
      <p:sp>
        <p:nvSpPr>
          <p:cNvPr id="3" name="Content Placeholder 2">
            <a:extLst>
              <a:ext uri="{FF2B5EF4-FFF2-40B4-BE49-F238E27FC236}">
                <a16:creationId xmlns:a16="http://schemas.microsoft.com/office/drawing/2014/main" id="{77EF5FD3-E825-420F-8A22-D0B5F329468F}"/>
              </a:ext>
            </a:extLst>
          </p:cNvPr>
          <p:cNvSpPr>
            <a:spLocks noGrp="1"/>
          </p:cNvSpPr>
          <p:nvPr>
            <p:ph sz="half" idx="2"/>
          </p:nvPr>
        </p:nvSpPr>
        <p:spPr/>
        <p:txBody>
          <a:bodyPr>
            <a:normAutofit fontScale="85000" lnSpcReduction="20000"/>
          </a:bodyPr>
          <a:lstStyle/>
          <a:p>
            <a:r>
              <a:rPr lang="en-US" dirty="0"/>
              <a:t>First make a call </a:t>
            </a:r>
          </a:p>
          <a:p>
            <a:pPr lvl="1"/>
            <a:r>
              <a:rPr lang="en-US" dirty="0"/>
              <a:t>If you are concerned that you may have COVID-19 and experience symptoms such as fever or dry cough,                      call 1-844-549-1851 for a telephone test.</a:t>
            </a:r>
          </a:p>
          <a:p>
            <a:r>
              <a:rPr lang="en-US" dirty="0"/>
              <a:t>In person: must be ordered by a doctor</a:t>
            </a:r>
          </a:p>
          <a:p>
            <a:pPr lvl="1"/>
            <a:r>
              <a:rPr lang="en-US" dirty="0"/>
              <a:t>YRMC</a:t>
            </a:r>
          </a:p>
          <a:p>
            <a:pPr lvl="1"/>
            <a:r>
              <a:rPr lang="en-US" dirty="0"/>
              <a:t>Individual health care providers</a:t>
            </a:r>
          </a:p>
          <a:p>
            <a:pPr lvl="1"/>
            <a:r>
              <a:rPr lang="en-US" dirty="0"/>
              <a:t>Urgent care (Urgent Cares)</a:t>
            </a:r>
          </a:p>
          <a:p>
            <a:pPr lvl="1"/>
            <a:r>
              <a:rPr lang="en-US" dirty="0"/>
              <a:t>Commercial laboratories</a:t>
            </a:r>
          </a:p>
        </p:txBody>
      </p:sp>
      <p:pic>
        <p:nvPicPr>
          <p:cNvPr id="4" name="Picture 3">
            <a:extLst>
              <a:ext uri="{FF2B5EF4-FFF2-40B4-BE49-F238E27FC236}">
                <a16:creationId xmlns:a16="http://schemas.microsoft.com/office/drawing/2014/main" id="{822570F5-926F-434A-B616-1741E4E7051B}"/>
              </a:ext>
            </a:extLst>
          </p:cNvPr>
          <p:cNvPicPr>
            <a:picLocks noChangeAspect="1"/>
          </p:cNvPicPr>
          <p:nvPr/>
        </p:nvPicPr>
        <p:blipFill>
          <a:blip r:embed="rId3"/>
          <a:stretch>
            <a:fillRect/>
          </a:stretch>
        </p:blipFill>
        <p:spPr>
          <a:xfrm>
            <a:off x="7449451" y="156125"/>
            <a:ext cx="2952750" cy="155257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946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73A3-1E7B-40AF-BC75-ED28B074CC98}"/>
              </a:ext>
            </a:extLst>
          </p:cNvPr>
          <p:cNvSpPr>
            <a:spLocks noGrp="1"/>
          </p:cNvSpPr>
          <p:nvPr>
            <p:ph type="title"/>
          </p:nvPr>
        </p:nvSpPr>
        <p:spPr>
          <a:xfrm>
            <a:off x="569368" y="269507"/>
            <a:ext cx="10571998" cy="1273632"/>
          </a:xfrm>
        </p:spPr>
        <p:txBody>
          <a:bodyPr/>
          <a:lstStyle/>
          <a:p>
            <a:br>
              <a:rPr lang="es-MX" sz="2400" b="1" dirty="0"/>
            </a:br>
            <a:br>
              <a:rPr lang="es-MX" sz="2400" b="1" dirty="0"/>
            </a:br>
            <a:br>
              <a:rPr lang="es-MX" sz="3600" b="1" dirty="0"/>
            </a:br>
            <a:br>
              <a:rPr lang="es-MX" sz="2400" b="1" dirty="0"/>
            </a:br>
            <a:br>
              <a:rPr lang="es-MX" sz="2400" b="1" dirty="0"/>
            </a:br>
            <a:r>
              <a:rPr lang="en-US" sz="3600" b="1" dirty="0"/>
              <a:t>Test for COVID-19</a:t>
            </a:r>
            <a:r>
              <a:rPr lang="es-MX" sz="3600" b="1" dirty="0"/>
              <a:t>                                                                                                                                        </a:t>
            </a:r>
            <a:br>
              <a:rPr lang="es-MX" sz="3600" b="1" dirty="0"/>
            </a:br>
            <a:r>
              <a:rPr lang="es-MX" sz="2400" b="1" dirty="0"/>
              <a:t>Yuma County </a:t>
            </a:r>
            <a:r>
              <a:rPr lang="en-US" sz="2400" b="1" dirty="0"/>
              <a:t>Public</a:t>
            </a:r>
            <a:r>
              <a:rPr lang="es-MX" sz="2400" b="1" dirty="0"/>
              <a:t> </a:t>
            </a:r>
            <a:r>
              <a:rPr lang="en-US" sz="2400" b="1" dirty="0"/>
              <a:t>Health</a:t>
            </a:r>
            <a:r>
              <a:rPr lang="es-MX" sz="2400" b="1" dirty="0"/>
              <a:t> </a:t>
            </a:r>
            <a:br>
              <a:rPr lang="en-US" sz="1200" b="1" dirty="0"/>
            </a:br>
            <a:r>
              <a:rPr lang="en-US" sz="3600" b="1" dirty="0"/>
              <a:t> </a:t>
            </a:r>
            <a:br>
              <a:rPr lang="en-US" sz="3600" b="1" dirty="0"/>
            </a:br>
            <a:br>
              <a:rPr lang="en-US" sz="1200" b="1" dirty="0"/>
            </a:br>
            <a:r>
              <a:rPr lang="en-US" sz="3600" b="1" dirty="0"/>
              <a:t> </a:t>
            </a:r>
            <a:br>
              <a:rPr lang="en-US" sz="3600" b="1" dirty="0"/>
            </a:br>
            <a:endParaRPr lang="es-MX" sz="3600" b="1" dirty="0"/>
          </a:p>
        </p:txBody>
      </p:sp>
      <p:sp>
        <p:nvSpPr>
          <p:cNvPr id="7" name="Content Placeholder 6">
            <a:extLst>
              <a:ext uri="{FF2B5EF4-FFF2-40B4-BE49-F238E27FC236}">
                <a16:creationId xmlns:a16="http://schemas.microsoft.com/office/drawing/2014/main" id="{F5CCC479-2BBE-4DB4-95DD-AE99270629FB}"/>
              </a:ext>
            </a:extLst>
          </p:cNvPr>
          <p:cNvSpPr>
            <a:spLocks noGrp="1"/>
          </p:cNvSpPr>
          <p:nvPr>
            <p:ph idx="1"/>
          </p:nvPr>
        </p:nvSpPr>
        <p:spPr>
          <a:xfrm>
            <a:off x="648383" y="2544929"/>
            <a:ext cx="10895233" cy="4023360"/>
          </a:xfrm>
        </p:spPr>
        <p:txBody>
          <a:bodyPr>
            <a:normAutofit fontScale="25000" lnSpcReduction="20000"/>
          </a:bodyPr>
          <a:lstStyle/>
          <a:p>
            <a:endParaRPr lang="es-ES" sz="4800" dirty="0"/>
          </a:p>
          <a:p>
            <a:endParaRPr lang="es-ES" sz="4800" dirty="0"/>
          </a:p>
          <a:p>
            <a:endParaRPr lang="es-ES" sz="4800" dirty="0"/>
          </a:p>
          <a:p>
            <a:endParaRPr lang="es-ES" sz="4800" dirty="0"/>
          </a:p>
          <a:p>
            <a:r>
              <a:rPr lang="en-US" sz="5600" b="1" u="sng" dirty="0"/>
              <a:t>Sunset Health clinic:</a:t>
            </a:r>
            <a:endParaRPr lang="es-ES" sz="5600" b="1" u="sng" dirty="0"/>
          </a:p>
          <a:p>
            <a:r>
              <a:rPr lang="en-US" sz="5600" dirty="0"/>
              <a:t>The tests will be free for the community and Sunset Health will assist anyone who cannot obtain medical coverage. </a:t>
            </a:r>
          </a:p>
          <a:p>
            <a:r>
              <a:rPr lang="en-US" sz="5600" b="1" u="sng" dirty="0"/>
              <a:t>Yuma</a:t>
            </a:r>
            <a:r>
              <a:rPr lang="en-US" sz="5600" u="sng" dirty="0"/>
              <a:t> - Sunset Health Clinic - 675 S Avenue B (Parking Lot)  </a:t>
            </a:r>
          </a:p>
          <a:p>
            <a:r>
              <a:rPr lang="en-US" sz="5600" b="1" dirty="0"/>
              <a:t>Saturday: May 30, 2020  8 a.m. - 12 p.m.  </a:t>
            </a:r>
            <a:r>
              <a:rPr lang="en-US" sz="5600" dirty="0"/>
              <a:t>Only 300 available test kits available. They will be giving on a first come basis.</a:t>
            </a:r>
          </a:p>
          <a:p>
            <a:endParaRPr lang="en-US" sz="5600" dirty="0"/>
          </a:p>
          <a:p>
            <a:r>
              <a:rPr lang="en-US" sz="5600" b="1" dirty="0"/>
              <a:t>Also, Everyday testing with appointment: </a:t>
            </a:r>
            <a:r>
              <a:rPr lang="en-US" sz="5600" dirty="0"/>
              <a:t>You can contact </a:t>
            </a:r>
            <a:r>
              <a:rPr lang="en-US" sz="5600" dirty="0">
                <a:hlinkClick r:id="rId2">
                  <a:extLst>
                    <a:ext uri="{A12FA001-AC4F-418D-AE19-62706E023703}">
                      <ahyp:hlinkClr xmlns:ahyp="http://schemas.microsoft.com/office/drawing/2018/hyperlinkcolor" val="tx"/>
                    </a:ext>
                  </a:extLst>
                </a:hlinkClick>
              </a:rPr>
              <a:t>Sunset Health</a:t>
            </a:r>
            <a:r>
              <a:rPr lang="en-US" sz="5600" dirty="0"/>
              <a:t> at 928-819-8999</a:t>
            </a:r>
          </a:p>
          <a:p>
            <a:r>
              <a:rPr lang="en-US" sz="6000" b="1" dirty="0"/>
              <a:t>Sunset Health - San Luis – 815 E. Cesar Chavez Blvd. San Luis, AZ 85349 </a:t>
            </a:r>
            <a:r>
              <a:rPr lang="en-US" sz="6000" dirty="0"/>
              <a:t>- Offering COVID19 Testing Everyday Monday – Friday 8am-5pm</a:t>
            </a:r>
          </a:p>
          <a:p>
            <a:r>
              <a:rPr lang="en-US" sz="6000" b="1" dirty="0"/>
              <a:t>Sunset Health – Somerton – 115 N. Somerton Ave. Somerton, AZ 85350 </a:t>
            </a:r>
            <a:r>
              <a:rPr lang="en-US" sz="6000" dirty="0"/>
              <a:t>- Offering COVID19 Testing Everyday Monday – Friday 8am-5pm</a:t>
            </a:r>
          </a:p>
          <a:p>
            <a:r>
              <a:rPr lang="en-US" sz="6000" b="1" dirty="0"/>
              <a:t>Sunset Health – Yuma – 675 S. Avenue B Yuma, AZ 85364 </a:t>
            </a:r>
            <a:r>
              <a:rPr lang="en-US" sz="6000" dirty="0"/>
              <a:t>- Offering COVID19 Testing Everyday Monday – Friday 8am-5pm</a:t>
            </a:r>
          </a:p>
          <a:p>
            <a:r>
              <a:rPr lang="en-US" sz="6000" b="1" dirty="0"/>
              <a:t>Sunset Health – Yuma – 2060 W. 24th ST Yuma, AZ 85364 </a:t>
            </a:r>
            <a:r>
              <a:rPr lang="en-US" sz="6000" dirty="0"/>
              <a:t>- Offering COVID19 Testing Everyday Monday – Friday 8am-5pm</a:t>
            </a:r>
          </a:p>
          <a:p>
            <a:endParaRPr lang="en-US" sz="5600" dirty="0">
              <a:solidFill>
                <a:srgbClr val="FF0000"/>
              </a:solidFill>
            </a:endParaRPr>
          </a:p>
          <a:p>
            <a:endParaRPr lang="en-US" sz="4800" dirty="0"/>
          </a:p>
          <a:p>
            <a:endParaRPr lang="en-US" sz="3000" dirty="0"/>
          </a:p>
          <a:p>
            <a:endParaRPr lang="en-US" sz="1400" dirty="0"/>
          </a:p>
          <a:p>
            <a:pPr marL="0" indent="0">
              <a:buNone/>
            </a:pPr>
            <a:r>
              <a:rPr lang="es-MX" dirty="0"/>
              <a:t> </a:t>
            </a:r>
            <a:endParaRPr lang="en-US" dirty="0"/>
          </a:p>
          <a:p>
            <a:pPr marL="0" indent="0">
              <a:buNone/>
            </a:pPr>
            <a:r>
              <a:rPr lang="es-MX" dirty="0"/>
              <a:t> </a:t>
            </a:r>
            <a:endParaRPr lang="en-US" dirty="0"/>
          </a:p>
          <a:p>
            <a:pPr marL="0" indent="0">
              <a:buNone/>
            </a:pPr>
            <a:r>
              <a:rPr lang="es-MX" dirty="0"/>
              <a:t> </a:t>
            </a:r>
            <a:endParaRPr lang="en-US" dirty="0"/>
          </a:p>
          <a:p>
            <a:endParaRPr lang="es-MX" sz="1400" dirty="0"/>
          </a:p>
        </p:txBody>
      </p:sp>
      <p:sp>
        <p:nvSpPr>
          <p:cNvPr id="8" name="Rectangle 1">
            <a:extLst>
              <a:ext uri="{FF2B5EF4-FFF2-40B4-BE49-F238E27FC236}">
                <a16:creationId xmlns:a16="http://schemas.microsoft.com/office/drawing/2014/main" id="{39794005-EE0B-41AE-B069-029D288E355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8C82ADA-BC73-48D4-BD4C-50054DBFC8E8}"/>
              </a:ext>
            </a:extLst>
          </p:cNvPr>
          <p:cNvPicPr>
            <a:picLocks noChangeAspect="1"/>
          </p:cNvPicPr>
          <p:nvPr/>
        </p:nvPicPr>
        <p:blipFill>
          <a:blip r:embed="rId3"/>
          <a:stretch>
            <a:fillRect/>
          </a:stretch>
        </p:blipFill>
        <p:spPr>
          <a:xfrm>
            <a:off x="7514059" y="491459"/>
            <a:ext cx="2952750" cy="155257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290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73A3-1E7B-40AF-BC75-ED28B074CC98}"/>
              </a:ext>
            </a:extLst>
          </p:cNvPr>
          <p:cNvSpPr>
            <a:spLocks noGrp="1"/>
          </p:cNvSpPr>
          <p:nvPr>
            <p:ph type="title"/>
          </p:nvPr>
        </p:nvSpPr>
        <p:spPr>
          <a:xfrm>
            <a:off x="569368" y="269507"/>
            <a:ext cx="10571998" cy="1273632"/>
          </a:xfrm>
        </p:spPr>
        <p:txBody>
          <a:bodyPr/>
          <a:lstStyle/>
          <a:p>
            <a:br>
              <a:rPr lang="es-MX" sz="2400" b="1" dirty="0"/>
            </a:br>
            <a:br>
              <a:rPr lang="es-MX" sz="2400" b="1" dirty="0"/>
            </a:br>
            <a:br>
              <a:rPr lang="es-MX" sz="3600" b="1" dirty="0"/>
            </a:br>
            <a:br>
              <a:rPr lang="es-MX" sz="2400" b="1" dirty="0"/>
            </a:br>
            <a:br>
              <a:rPr lang="es-MX" sz="2400" b="1" dirty="0"/>
            </a:br>
            <a:r>
              <a:rPr lang="en-US" sz="3600" b="1" dirty="0"/>
              <a:t>Test for COVID-19</a:t>
            </a:r>
            <a:r>
              <a:rPr lang="es-MX" sz="3600" b="1" dirty="0"/>
              <a:t>                                                                                                                                        </a:t>
            </a:r>
            <a:br>
              <a:rPr lang="es-MX" sz="3600" b="1" dirty="0"/>
            </a:br>
            <a:r>
              <a:rPr lang="es-MX" sz="2400" b="1" dirty="0"/>
              <a:t>Yuma County </a:t>
            </a:r>
            <a:r>
              <a:rPr lang="en-US" sz="2400" b="1" dirty="0"/>
              <a:t>Public</a:t>
            </a:r>
            <a:r>
              <a:rPr lang="es-MX" sz="2400" b="1" dirty="0"/>
              <a:t> </a:t>
            </a:r>
            <a:r>
              <a:rPr lang="en-US" sz="2400" b="1" dirty="0"/>
              <a:t>Health</a:t>
            </a:r>
            <a:r>
              <a:rPr lang="es-MX" sz="2400" b="1" dirty="0"/>
              <a:t> </a:t>
            </a:r>
            <a:br>
              <a:rPr lang="en-US" sz="1200" b="1" dirty="0"/>
            </a:br>
            <a:r>
              <a:rPr lang="en-US" sz="3600" b="1" dirty="0"/>
              <a:t> </a:t>
            </a:r>
            <a:br>
              <a:rPr lang="en-US" sz="3600" b="1" dirty="0"/>
            </a:br>
            <a:br>
              <a:rPr lang="en-US" sz="1200" b="1" dirty="0"/>
            </a:br>
            <a:r>
              <a:rPr lang="en-US" sz="3600" b="1" dirty="0"/>
              <a:t> </a:t>
            </a:r>
            <a:br>
              <a:rPr lang="en-US" sz="3600" b="1" dirty="0"/>
            </a:br>
            <a:endParaRPr lang="es-MX" sz="3600" b="1" dirty="0"/>
          </a:p>
        </p:txBody>
      </p:sp>
      <p:sp>
        <p:nvSpPr>
          <p:cNvPr id="7" name="Content Placeholder 6">
            <a:extLst>
              <a:ext uri="{FF2B5EF4-FFF2-40B4-BE49-F238E27FC236}">
                <a16:creationId xmlns:a16="http://schemas.microsoft.com/office/drawing/2014/main" id="{F5CCC479-2BBE-4DB4-95DD-AE99270629FB}"/>
              </a:ext>
            </a:extLst>
          </p:cNvPr>
          <p:cNvSpPr>
            <a:spLocks noGrp="1"/>
          </p:cNvSpPr>
          <p:nvPr>
            <p:ph idx="1"/>
          </p:nvPr>
        </p:nvSpPr>
        <p:spPr>
          <a:xfrm>
            <a:off x="648383" y="2044034"/>
            <a:ext cx="10895233" cy="4524255"/>
          </a:xfrm>
        </p:spPr>
        <p:txBody>
          <a:bodyPr>
            <a:normAutofit fontScale="25000" lnSpcReduction="20000"/>
          </a:bodyPr>
          <a:lstStyle/>
          <a:p>
            <a:endParaRPr lang="es-ES" sz="4800" dirty="0"/>
          </a:p>
          <a:p>
            <a:endParaRPr lang="es-ES" sz="4800" dirty="0"/>
          </a:p>
          <a:p>
            <a:endParaRPr lang="es-ES" sz="5600" b="1" u="sng" dirty="0"/>
          </a:p>
          <a:p>
            <a:endParaRPr lang="es-ES" sz="5600" b="1" u="sng" dirty="0"/>
          </a:p>
          <a:p>
            <a:endParaRPr lang="es-ES" sz="5600" b="1" u="sng" dirty="0"/>
          </a:p>
          <a:p>
            <a:r>
              <a:rPr lang="es-ES" sz="5600" b="1" u="sng" dirty="0"/>
              <a:t>Regional Center </a:t>
            </a:r>
            <a:r>
              <a:rPr lang="es-ES" sz="5600" b="1" u="sng" dirty="0" err="1"/>
              <a:t>for</a:t>
            </a:r>
            <a:r>
              <a:rPr lang="es-ES" sz="5600" b="1" u="sng" dirty="0"/>
              <a:t> </a:t>
            </a:r>
            <a:r>
              <a:rPr lang="es-ES" sz="5600" b="1" u="sng" dirty="0" err="1"/>
              <a:t>Border</a:t>
            </a:r>
            <a:r>
              <a:rPr lang="es-ES" sz="5600" b="1" u="sng" dirty="0"/>
              <a:t> </a:t>
            </a:r>
            <a:r>
              <a:rPr lang="es-ES" sz="5600" b="1" u="sng" dirty="0" err="1"/>
              <a:t>Health</a:t>
            </a:r>
            <a:r>
              <a:rPr lang="es-ES" sz="5600" b="1" u="sng" dirty="0"/>
              <a:t>, Inc.</a:t>
            </a:r>
          </a:p>
          <a:p>
            <a:r>
              <a:rPr lang="en-US" sz="5600" dirty="0"/>
              <a:t>Testing available to anyone who may have been exposed or is the following symptoms: Fever, Dry cough, difficulty breathing. All insurance accepted &amp; no one will be denied for inability to pay. </a:t>
            </a:r>
          </a:p>
          <a:p>
            <a:endParaRPr lang="en-US" sz="5600" dirty="0"/>
          </a:p>
          <a:p>
            <a:r>
              <a:rPr lang="en-US" sz="6400" b="1" dirty="0"/>
              <a:t>Walk up &amp; Drive thru Locations:</a:t>
            </a:r>
          </a:p>
          <a:p>
            <a:r>
              <a:rPr lang="en-US" sz="5600" b="1" dirty="0"/>
              <a:t>Monday – Friday, 7 – 11 AM &amp;  3 – 6 PM</a:t>
            </a:r>
          </a:p>
          <a:p>
            <a:r>
              <a:rPr lang="en-US" sz="5600" b="1" u="sng" dirty="0"/>
              <a:t>Somerton  Boarder Health, Inc, 950 Main Street 928-236-8001</a:t>
            </a:r>
            <a:endParaRPr lang="en-US" sz="5600" u="sng" dirty="0"/>
          </a:p>
          <a:p>
            <a:r>
              <a:rPr lang="en-US" sz="5600" b="1" u="sng" dirty="0"/>
              <a:t>San Luis Walk - In Clinic, Inc., 1896 Babbitt  Lane </a:t>
            </a:r>
            <a:endParaRPr lang="en-US" sz="5600" u="sng" dirty="0"/>
          </a:p>
          <a:p>
            <a:endParaRPr lang="en-US" sz="5600" b="1" dirty="0"/>
          </a:p>
          <a:p>
            <a:r>
              <a:rPr lang="en-US" sz="5600" b="1" dirty="0"/>
              <a:t>San Luis Urgent Care, Inc., 1233 Main Street- 928-550-5514  </a:t>
            </a:r>
          </a:p>
          <a:p>
            <a:r>
              <a:rPr lang="en-US" sz="5600" b="1" dirty="0"/>
              <a:t> Saturday, 9AM – 9 PM</a:t>
            </a:r>
          </a:p>
          <a:p>
            <a:r>
              <a:rPr lang="es-ES" sz="6000" dirty="0">
                <a:solidFill>
                  <a:schemeClr val="accent5"/>
                </a:solidFill>
                <a:hlinkClick r:id="rId2">
                  <a:extLst>
                    <a:ext uri="{A12FA001-AC4F-418D-AE19-62706E023703}">
                      <ahyp:hlinkClr xmlns:ahyp="http://schemas.microsoft.com/office/drawing/2018/hyperlinkcolor" val="tx"/>
                    </a:ext>
                  </a:extLst>
                </a:hlinkClick>
              </a:rPr>
              <a:t>WWW.SLWIC.ORG</a:t>
            </a:r>
            <a:endParaRPr lang="en-US" sz="5600" dirty="0"/>
          </a:p>
          <a:p>
            <a:endParaRPr lang="en-US" sz="5600" dirty="0"/>
          </a:p>
          <a:p>
            <a:pPr marL="0" indent="0">
              <a:buNone/>
            </a:pPr>
            <a:endParaRPr lang="en-US" sz="5600" dirty="0"/>
          </a:p>
          <a:p>
            <a:endParaRPr lang="en-US" sz="5600" dirty="0"/>
          </a:p>
          <a:p>
            <a:endParaRPr lang="en-US" dirty="0"/>
          </a:p>
          <a:p>
            <a:endParaRPr lang="en-US" dirty="0"/>
          </a:p>
          <a:p>
            <a:endParaRPr lang="en-US" sz="1400" dirty="0"/>
          </a:p>
          <a:p>
            <a:pPr marL="0" indent="0">
              <a:buNone/>
            </a:pPr>
            <a:r>
              <a:rPr lang="es-MX" dirty="0"/>
              <a:t> </a:t>
            </a:r>
            <a:endParaRPr lang="en-US" dirty="0"/>
          </a:p>
          <a:p>
            <a:pPr marL="0" indent="0">
              <a:buNone/>
            </a:pPr>
            <a:r>
              <a:rPr lang="es-MX" dirty="0"/>
              <a:t> </a:t>
            </a:r>
            <a:endParaRPr lang="en-US" dirty="0"/>
          </a:p>
          <a:p>
            <a:pPr marL="0" indent="0">
              <a:buNone/>
            </a:pPr>
            <a:r>
              <a:rPr lang="es-MX" dirty="0"/>
              <a:t> </a:t>
            </a:r>
            <a:endParaRPr lang="en-US" dirty="0"/>
          </a:p>
          <a:p>
            <a:endParaRPr lang="es-MX" sz="1400" dirty="0"/>
          </a:p>
        </p:txBody>
      </p:sp>
      <p:sp>
        <p:nvSpPr>
          <p:cNvPr id="8" name="Rectangle 1">
            <a:extLst>
              <a:ext uri="{FF2B5EF4-FFF2-40B4-BE49-F238E27FC236}">
                <a16:creationId xmlns:a16="http://schemas.microsoft.com/office/drawing/2014/main" id="{39794005-EE0B-41AE-B069-029D288E355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8C82ADA-BC73-48D4-BD4C-50054DBFC8E8}"/>
              </a:ext>
            </a:extLst>
          </p:cNvPr>
          <p:cNvPicPr>
            <a:picLocks noChangeAspect="1"/>
          </p:cNvPicPr>
          <p:nvPr/>
        </p:nvPicPr>
        <p:blipFill>
          <a:blip r:embed="rId3"/>
          <a:stretch>
            <a:fillRect/>
          </a:stretch>
        </p:blipFill>
        <p:spPr>
          <a:xfrm>
            <a:off x="7514059" y="491459"/>
            <a:ext cx="2952750" cy="155257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3524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p:txBody>
          <a:bodyPr/>
          <a:lstStyle/>
          <a:p>
            <a:r>
              <a:rPr lang="en-US" b="1" dirty="0"/>
              <a:t>Yuma County </a:t>
            </a:r>
          </a:p>
        </p:txBody>
      </p:sp>
      <p:sp>
        <p:nvSpPr>
          <p:cNvPr id="5" name="Content Placeholder 2">
            <a:extLst>
              <a:ext uri="{FF2B5EF4-FFF2-40B4-BE49-F238E27FC236}">
                <a16:creationId xmlns:a16="http://schemas.microsoft.com/office/drawing/2014/main" id="{4296AB9F-8198-466E-B2C2-37D7CBFB6AB9}"/>
              </a:ext>
            </a:extLst>
          </p:cNvPr>
          <p:cNvSpPr txBox="1">
            <a:spLocks/>
          </p:cNvSpPr>
          <p:nvPr/>
        </p:nvSpPr>
        <p:spPr>
          <a:xfrm>
            <a:off x="810000" y="2430834"/>
            <a:ext cx="10571998" cy="3638764"/>
          </a:xfrm>
          <a:prstGeom prst="rect">
            <a:avLst/>
          </a:prstGeom>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28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s-ES" dirty="0">
                <a:ea typeface="Tahoma" panose="020B0604030504040204" pitchFamily="34" charset="0"/>
                <a:cs typeface="Tahoma" panose="020B0604030504040204" pitchFamily="34" charset="0"/>
              </a:rPr>
              <a:t>2-1-1 Arizona</a:t>
            </a:r>
          </a:p>
          <a:p>
            <a:r>
              <a:rPr lang="en-US" dirty="0">
                <a:ea typeface="Tahoma" panose="020B0604030504040204" pitchFamily="34" charset="0"/>
                <a:cs typeface="Tahoma" panose="020B0604030504040204" pitchFamily="34" charset="0"/>
              </a:rPr>
              <a:t>Since July 2015 to June 2016, we met more than 1.2 million requests for health and human services through our call center and website </a:t>
            </a:r>
          </a:p>
          <a:p>
            <a:r>
              <a:rPr lang="en-US" dirty="0">
                <a:ea typeface="Tahoma" panose="020B0604030504040204" pitchFamily="34" charset="0"/>
                <a:cs typeface="Tahoma" panose="020B0604030504040204" pitchFamily="34" charset="0"/>
              </a:rPr>
              <a:t>Website: </a:t>
            </a:r>
            <a:r>
              <a:rPr lang="en-US" dirty="0">
                <a:solidFill>
                  <a:schemeClr val="accent1"/>
                </a:solidFill>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https://211arizona.org/yuma/</a:t>
            </a:r>
            <a:endParaRPr lang="en-US" dirty="0">
              <a:solidFill>
                <a:schemeClr val="accent1"/>
              </a:solidFill>
              <a:ea typeface="Tahoma" panose="020B0604030504040204" pitchFamily="34" charset="0"/>
              <a:cs typeface="Tahoma" panose="020B0604030504040204" pitchFamily="34" charset="0"/>
            </a:endParaRPr>
          </a:p>
          <a:p>
            <a:endParaRPr lang="en-US" dirty="0">
              <a:solidFill>
                <a:schemeClr val="accent1"/>
              </a:solidFill>
              <a:ea typeface="Tahoma" panose="020B0604030504040204" pitchFamily="34" charset="0"/>
              <a:cs typeface="Tahoma" panose="020B0604030504040204" pitchFamily="34" charset="0"/>
            </a:endParaRPr>
          </a:p>
        </p:txBody>
      </p:sp>
      <p:pic>
        <p:nvPicPr>
          <p:cNvPr id="6" name="Picture 2" descr="2-1-1 Arizona - A Program of Crisis Response Network">
            <a:extLst>
              <a:ext uri="{FF2B5EF4-FFF2-40B4-BE49-F238E27FC236}">
                <a16:creationId xmlns:a16="http://schemas.microsoft.com/office/drawing/2014/main" id="{F24C4E5D-0FE2-4524-9ACA-9D2D56C60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903" y="397709"/>
            <a:ext cx="3102192" cy="142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3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2.xml><?xml version="1.0" encoding="utf-8"?>
<ds:datastoreItem xmlns:ds="http://schemas.openxmlformats.org/officeDocument/2006/customXml" ds:itemID="{72D07FD5-8A16-4741-957C-8B91E43CA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580CA-3EBF-40A1-848D-12B3B18BB82E}">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3722</Words>
  <Application>Microsoft Office PowerPoint</Application>
  <PresentationFormat>Widescreen</PresentationFormat>
  <Paragraphs>262</Paragraphs>
  <Slides>31</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Source Sans Pro</vt:lpstr>
      <vt:lpstr>Tahoma</vt:lpstr>
      <vt:lpstr>Wingdings 2</vt:lpstr>
      <vt:lpstr>Quotable</vt:lpstr>
      <vt:lpstr>Yuma County COVID-19 Community Resource Guide</vt:lpstr>
      <vt:lpstr>The Community Resource Guide is intended to be a comprehensive resource for individuals and families in the community who have been affected by the coronavirus outbreak.</vt:lpstr>
      <vt:lpstr>Our faith in a kind and provident God moves us, as a responsible community, to seek all the existing resources, both local and national, that are within the reach of our community, and share them with those who need them the most and thus, be able to direct and support them to be of their benefit.  A community united in search of the common well-being, helps the individual to find himself/herself with a God who is always present among us. </vt:lpstr>
      <vt:lpstr> Resources to be discussed </vt:lpstr>
      <vt:lpstr>Resources to be discussed</vt:lpstr>
      <vt:lpstr>Test for COVID-19</vt:lpstr>
      <vt:lpstr>     Test for COVID-19                                                                                                                                         Yuma County Public Health       </vt:lpstr>
      <vt:lpstr>     Test for COVID-19                                                                                                                                         Yuma County Public Health       </vt:lpstr>
      <vt:lpstr>Yuma County </vt:lpstr>
      <vt:lpstr>Food</vt:lpstr>
      <vt:lpstr>Food, meals and other services for families with school-age children</vt:lpstr>
      <vt:lpstr>Food, meals and other services for families with school-age children</vt:lpstr>
      <vt:lpstr>Arizona P-EBT replacement benefits for school meals due to pandemic</vt:lpstr>
      <vt:lpstr>Food, meals and other services for families with school-age children</vt:lpstr>
      <vt:lpstr>Food and meals for seniors and adults with disabilities</vt:lpstr>
      <vt:lpstr>Food and meals for seniors and adults with disabilities</vt:lpstr>
      <vt:lpstr>Small Business Loan  Guidance and Resources</vt:lpstr>
      <vt:lpstr>Resources Available for  Yuma County</vt:lpstr>
      <vt:lpstr>Public Services Assistance</vt:lpstr>
      <vt:lpstr>Public Services Assistance</vt:lpstr>
      <vt:lpstr>Financial Resources</vt:lpstr>
      <vt:lpstr>Financial Resources</vt:lpstr>
      <vt:lpstr>Local, state and national websites</vt:lpstr>
      <vt:lpstr>Local, state and national websites</vt:lpstr>
      <vt:lpstr>Crisis or emergency information</vt:lpstr>
      <vt:lpstr>Substance Abuse Treatment </vt:lpstr>
      <vt:lpstr>Catholic Community Services</vt:lpstr>
      <vt:lpstr>Economic Impact Payment</vt:lpstr>
      <vt:lpstr>What can you do to help?</vt:lpstr>
      <vt:lpstr> Immigration law    </vt:lpstr>
      <vt:lpstr>Resources for Catholics at the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2020-05-02T22:26:30Z</dcterms:created>
  <dcterms:modified xsi:type="dcterms:W3CDTF">2020-05-27T16:07:10Z</dcterms:modified>
</cp:coreProperties>
</file>